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708" r:id="rId5"/>
    <p:sldMasterId id="2147483710" r:id="rId6"/>
  </p:sldMasterIdLst>
  <p:notesMasterIdLst>
    <p:notesMasterId r:id="rId8"/>
  </p:notesMasterIdLst>
  <p:handoutMasterIdLst>
    <p:handoutMasterId r:id="rId49"/>
  </p:handoutMasterIdLst>
  <p:sldIdLst>
    <p:sldId id="480" r:id="rId7"/>
    <p:sldId id="482" r:id="rId9"/>
    <p:sldId id="483" r:id="rId10"/>
    <p:sldId id="435" r:id="rId11"/>
    <p:sldId id="436" r:id="rId12"/>
    <p:sldId id="437" r:id="rId13"/>
    <p:sldId id="438" r:id="rId14"/>
    <p:sldId id="439" r:id="rId15"/>
    <p:sldId id="440" r:id="rId16"/>
    <p:sldId id="441" r:id="rId17"/>
    <p:sldId id="442" r:id="rId18"/>
    <p:sldId id="443" r:id="rId19"/>
    <p:sldId id="444" r:id="rId20"/>
    <p:sldId id="445" r:id="rId21"/>
    <p:sldId id="446" r:id="rId22"/>
    <p:sldId id="447" r:id="rId23"/>
    <p:sldId id="448" r:id="rId24"/>
    <p:sldId id="449" r:id="rId25"/>
    <p:sldId id="450" r:id="rId26"/>
    <p:sldId id="451" r:id="rId27"/>
    <p:sldId id="452" r:id="rId28"/>
    <p:sldId id="453" r:id="rId29"/>
    <p:sldId id="454" r:id="rId30"/>
    <p:sldId id="455" r:id="rId31"/>
    <p:sldId id="456" r:id="rId32"/>
    <p:sldId id="457" r:id="rId33"/>
    <p:sldId id="458" r:id="rId34"/>
    <p:sldId id="459" r:id="rId35"/>
    <p:sldId id="460" r:id="rId36"/>
    <p:sldId id="463" r:id="rId37"/>
    <p:sldId id="465" r:id="rId38"/>
    <p:sldId id="468" r:id="rId39"/>
    <p:sldId id="469" r:id="rId40"/>
    <p:sldId id="470" r:id="rId41"/>
    <p:sldId id="471" r:id="rId42"/>
    <p:sldId id="472" r:id="rId43"/>
    <p:sldId id="473" r:id="rId44"/>
    <p:sldId id="475" r:id="rId45"/>
    <p:sldId id="477" r:id="rId46"/>
    <p:sldId id="478" r:id="rId47"/>
    <p:sldId id="481" r:id="rId48"/>
  </p:sldIdLst>
  <p:sldSz cx="9144000" cy="6858000" type="screen4x3"/>
  <p:notesSz cx="6858000" cy="9144000"/>
  <p:custDataLst>
    <p:tags r:id="rId54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8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2"/>
  <p:cmAuthor id="2" name="光启" initials="光" lastIdx="1" clrIdx="0"/>
  <p:cmAuthor id="3" name="微软用户" initials="微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710"/>
    <p:restoredTop sz="85115"/>
  </p:normalViewPr>
  <p:slideViewPr>
    <p:cSldViewPr snapToObjects="1" showGuides="1">
      <p:cViewPr varScale="1">
        <p:scale>
          <a:sx n="56" d="100"/>
          <a:sy n="56" d="100"/>
        </p:scale>
        <p:origin x="1500" y="60"/>
      </p:cViewPr>
      <p:guideLst>
        <p:guide orient="horz" pos="211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2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4" Type="http://schemas.openxmlformats.org/officeDocument/2006/relationships/tags" Target="tags/tag23.xml"/><Relationship Id="rId53" Type="http://schemas.openxmlformats.org/officeDocument/2006/relationships/commentAuthors" Target="commentAuthors.xml"/><Relationship Id="rId52" Type="http://schemas.openxmlformats.org/officeDocument/2006/relationships/tableStyles" Target="tableStyles.xml"/><Relationship Id="rId51" Type="http://schemas.openxmlformats.org/officeDocument/2006/relationships/viewProps" Target="viewProps.xml"/><Relationship Id="rId50" Type="http://schemas.openxmlformats.org/officeDocument/2006/relationships/presProps" Target="presProps.xml"/><Relationship Id="rId5" Type="http://schemas.openxmlformats.org/officeDocument/2006/relationships/slideMaster" Target="slideMasters/slideMaster4.xml"/><Relationship Id="rId49" Type="http://schemas.openxmlformats.org/officeDocument/2006/relationships/handoutMaster" Target="handoutMasters/handoutMaster1.xml"/><Relationship Id="rId48" Type="http://schemas.openxmlformats.org/officeDocument/2006/relationships/slide" Target="slides/slide41.xml"/><Relationship Id="rId47" Type="http://schemas.openxmlformats.org/officeDocument/2006/relationships/slide" Target="slides/slide40.xml"/><Relationship Id="rId46" Type="http://schemas.openxmlformats.org/officeDocument/2006/relationships/slide" Target="slides/slide39.xml"/><Relationship Id="rId45" Type="http://schemas.openxmlformats.org/officeDocument/2006/relationships/slide" Target="slides/slide38.xml"/><Relationship Id="rId44" Type="http://schemas.openxmlformats.org/officeDocument/2006/relationships/slide" Target="slides/slide37.xml"/><Relationship Id="rId43" Type="http://schemas.openxmlformats.org/officeDocument/2006/relationships/slide" Target="slides/slide36.xml"/><Relationship Id="rId42" Type="http://schemas.openxmlformats.org/officeDocument/2006/relationships/slide" Target="slides/slide35.xml"/><Relationship Id="rId41" Type="http://schemas.openxmlformats.org/officeDocument/2006/relationships/slide" Target="slides/slide34.xml"/><Relationship Id="rId40" Type="http://schemas.openxmlformats.org/officeDocument/2006/relationships/slide" Target="slides/slide33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2.xml"/><Relationship Id="rId38" Type="http://schemas.openxmlformats.org/officeDocument/2006/relationships/slide" Target="slides/slide31.xml"/><Relationship Id="rId37" Type="http://schemas.openxmlformats.org/officeDocument/2006/relationships/slide" Target="slides/slide30.xml"/><Relationship Id="rId36" Type="http://schemas.openxmlformats.org/officeDocument/2006/relationships/slide" Target="slides/slide29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0" Type="http://schemas.openxmlformats.org/officeDocument/2006/relationships/slide" Target="slides/slide13.xml"/><Relationship Id="rId2" Type="http://schemas.openxmlformats.org/officeDocument/2006/relationships/theme" Target="theme/theme1.xml"/><Relationship Id="rId19" Type="http://schemas.openxmlformats.org/officeDocument/2006/relationships/slide" Target="slides/slide12.xml"/><Relationship Id="rId18" Type="http://schemas.openxmlformats.org/officeDocument/2006/relationships/slide" Target="slides/slide1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A934B6-1DBC-41D7-9BED-0EF02514B27B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 smtClean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684DB41-CC83-453B-925F-93CDE41EDDD8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 smtClean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93640B1-AE24-499C-B352-E81563D95FB6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2532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5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 smtClean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341C11F-F874-492C-A4AD-008FA883944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560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ctr" anchorCtr="0"/>
          <a:p>
            <a:pPr lvl="0" eaLnBrk="1" hangingPunct="1"/>
            <a:endParaRPr lang="zh-CN" altLang="en-US" dirty="0"/>
          </a:p>
        </p:txBody>
      </p:sp>
      <p:sp>
        <p:nvSpPr>
          <p:cNvPr id="2560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/>
            <a:endParaRPr lang="zh-CN" altLang="en-US" dirty="0">
              <a:latin typeface="微软雅黑" panose="020B0503020204020204" pitchFamily="34" charset="-122"/>
            </a:endParaRPr>
          </a:p>
          <a:p>
            <a:pPr lvl="0"/>
            <a:endParaRPr lang="zh-CN" altLang="en-US" dirty="0"/>
          </a:p>
        </p:txBody>
      </p:sp>
      <p:sp>
        <p:nvSpPr>
          <p:cNvPr id="2970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4294967295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686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/>
            <a:endParaRPr lang="zh-CN" altLang="en-US" dirty="0">
              <a:latin typeface="微软雅黑" panose="020B0503020204020204" pitchFamily="34" charset="-122"/>
            </a:endParaRPr>
          </a:p>
          <a:p>
            <a:pPr lvl="0"/>
            <a:endParaRPr lang="zh-CN" altLang="en-US" dirty="0"/>
          </a:p>
        </p:txBody>
      </p:sp>
      <p:sp>
        <p:nvSpPr>
          <p:cNvPr id="368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3994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/>
            <a:endParaRPr lang="zh-CN" altLang="en-US" dirty="0">
              <a:latin typeface="微软雅黑" panose="020B0503020204020204" pitchFamily="34" charset="-122"/>
            </a:endParaRPr>
          </a:p>
          <a:p>
            <a:pPr lvl="0"/>
            <a:endParaRPr lang="zh-CN" altLang="en-US" dirty="0"/>
          </a:p>
        </p:txBody>
      </p:sp>
      <p:sp>
        <p:nvSpPr>
          <p:cNvPr id="4813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/>
            <a:endParaRPr lang="zh-CN" altLang="en-US" dirty="0">
              <a:latin typeface="微软雅黑" panose="020B0503020204020204" pitchFamily="34" charset="-122"/>
            </a:endParaRPr>
          </a:p>
          <a:p>
            <a:pPr lvl="0"/>
            <a:endParaRPr lang="zh-CN" altLang="en-US" dirty="0"/>
          </a:p>
        </p:txBody>
      </p:sp>
      <p:sp>
        <p:nvSpPr>
          <p:cNvPr id="593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065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/>
            <a:endParaRPr lang="zh-CN" altLang="en-US" dirty="0">
              <a:latin typeface="微软雅黑" panose="020B0503020204020204" pitchFamily="34" charset="-122"/>
            </a:endParaRPr>
          </a:p>
          <a:p>
            <a:pPr lvl="0"/>
            <a:endParaRPr lang="zh-CN" altLang="en-US" dirty="0"/>
          </a:p>
        </p:txBody>
      </p:sp>
      <p:sp>
        <p:nvSpPr>
          <p:cNvPr id="7066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8294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ctr" anchorCtr="0"/>
          <a:p>
            <a:pPr lvl="0" eaLnBrk="1" hangingPunct="1"/>
            <a:endParaRPr lang="zh-CN" altLang="en-US" dirty="0">
              <a:latin typeface="微软雅黑" panose="020B0503020204020204" pitchFamily="34" charset="-122"/>
            </a:endParaRPr>
          </a:p>
          <a:p>
            <a:pPr lvl="0" eaLnBrk="1" hangingPunct="1"/>
            <a:endParaRPr lang="zh-CN" altLang="en-US" dirty="0"/>
          </a:p>
        </p:txBody>
      </p:sp>
      <p:sp>
        <p:nvSpPr>
          <p:cNvPr id="8294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tags" Target="../tags/tag1.xml"/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474267F-D0AE-43C5-B453-C2A0338E66E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474267F-D0AE-43C5-B453-C2A0338E66E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474267F-D0AE-43C5-B453-C2A0338E66E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474267F-D0AE-43C5-B453-C2A0338E66E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474267F-D0AE-43C5-B453-C2A0338E66E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474267F-D0AE-43C5-B453-C2A0338E66E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474267F-D0AE-43C5-B453-C2A0338E66E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474267F-D0AE-43C5-B453-C2A0338E66E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474267F-D0AE-43C5-B453-C2A0338E66E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474267F-D0AE-43C5-B453-C2A0338E66E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474267F-D0AE-43C5-B453-C2A0338E66E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0407EFE-B292-408A-91B9-EB0B51849C1C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0407EFE-B292-408A-91B9-EB0B51849C1C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0407EFE-B292-408A-91B9-EB0B51849C1C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0407EFE-B292-408A-91B9-EB0B51849C1C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0407EFE-B292-408A-91B9-EB0B51849C1C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0407EFE-B292-408A-91B9-EB0B51849C1C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0407EFE-B292-408A-91B9-EB0B51849C1C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0407EFE-B292-408A-91B9-EB0B51849C1C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0407EFE-B292-408A-91B9-EB0B51849C1C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0407EFE-B292-408A-91B9-EB0B51849C1C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0407EFE-B292-408A-91B9-EB0B51849C1C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341252" y="1584604"/>
            <a:ext cx="3230748" cy="4307664"/>
          </a:xfrm>
          <a:prstGeom prst="diamond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759200" y="3732108"/>
            <a:ext cx="1618488" cy="2157984"/>
          </a:xfrm>
          <a:prstGeom prst="diamond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377689" y="3732108"/>
            <a:ext cx="1618488" cy="2157984"/>
          </a:xfrm>
          <a:prstGeom prst="diamond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143000" y="1341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4572000" y="1341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2857500" y="3627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86500" y="3627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XAS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828800" y="134112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5486400" y="134112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0" y="316992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3657600" y="316992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7315200" y="316992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XAS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7"/>
          <p:cNvSpPr/>
          <p:nvPr/>
        </p:nvSpPr>
        <p:spPr>
          <a:xfrm>
            <a:off x="0" y="763588"/>
            <a:ext cx="9137650" cy="44450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185" tIns="41091" rIns="82185" bIns="410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2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0" y="1341120"/>
            <a:ext cx="1828800" cy="18288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828800" y="1341120"/>
            <a:ext cx="1828800" cy="18288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3657600" y="1341120"/>
            <a:ext cx="1828800" cy="18288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5486400" y="1341120"/>
            <a:ext cx="1828800" cy="18288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7315200" y="1341120"/>
            <a:ext cx="1828800" cy="18288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0" y="3169920"/>
            <a:ext cx="1828800" cy="18288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828800" y="3169920"/>
            <a:ext cx="1828800" cy="18288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657600" y="3169920"/>
            <a:ext cx="1828800" cy="18288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5486400" y="3169920"/>
            <a:ext cx="1828800" cy="18288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7315200" y="3169920"/>
            <a:ext cx="1828800" cy="18288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XAS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828800" y="20066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5486400" y="20066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0" y="38354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3657600" y="38354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7315200" y="38354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XAS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0" y="19050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828800" y="19050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3657600" y="19050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5486400" y="19050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7315200" y="19050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0" y="37338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1828800" y="37338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3657600" y="37338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486400" y="37338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7315200" y="37338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XAS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143000" y="1341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2857500" y="1341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4572000" y="1341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6286500" y="1341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1143000" y="3627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2857500" y="3627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4572000" y="3627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86500" y="3627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ECASE 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143000" y="1341120"/>
            <a:ext cx="1714500" cy="45720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2857500" y="1341120"/>
            <a:ext cx="3429000" cy="22860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6286500" y="1341120"/>
            <a:ext cx="1714500" cy="22860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2857500" y="3627120"/>
            <a:ext cx="1714500" cy="22860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4572000" y="3627120"/>
            <a:ext cx="3429000" cy="2286000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9475" y="315913"/>
            <a:ext cx="4159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56986C5-F322-40D9-A747-3E1F96797BE3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418867" y="1594192"/>
            <a:ext cx="3230748" cy="4307664"/>
          </a:xfrm>
          <a:prstGeom prst="diamond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173512" y="2669032"/>
            <a:ext cx="1618488" cy="2157984"/>
          </a:xfrm>
          <a:prstGeom prst="diamond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796191" y="2669032"/>
            <a:ext cx="1618488" cy="2157984"/>
          </a:xfrm>
          <a:prstGeom prst="diamond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56641" y="2669032"/>
            <a:ext cx="1618488" cy="2157984"/>
          </a:xfrm>
          <a:prstGeom prst="diamond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2984373" y="3748024"/>
            <a:ext cx="1618488" cy="2157984"/>
          </a:xfrm>
          <a:prstGeom prst="diamond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9475" y="315913"/>
            <a:ext cx="4159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27BA226-D222-4EF8-B65A-24A435B056DB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143000" y="1341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4572000" y="1341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1143000" y="3627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4572000" y="3627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9475" y="315913"/>
            <a:ext cx="4159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4322BAC-0327-4CC2-BE9D-D9405EE40699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2857500" y="1341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4572000" y="1341120"/>
            <a:ext cx="3429000" cy="4572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1143000" y="3627120"/>
            <a:ext cx="1714500" cy="2286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9475" y="315913"/>
            <a:ext cx="4159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F918987-DDF3-4A8D-8A59-180BC1632F60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40080" y="1341120"/>
            <a:ext cx="1143000" cy="1524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783080" y="1341120"/>
            <a:ext cx="1143000" cy="1524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2926080" y="1341120"/>
            <a:ext cx="1143000" cy="1524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640080" y="2865120"/>
            <a:ext cx="1143000" cy="1524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1783080" y="2865120"/>
            <a:ext cx="1143000" cy="1524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2926080" y="2865120"/>
            <a:ext cx="1143000" cy="1524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40080" y="4389120"/>
            <a:ext cx="1143000" cy="1524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1783080" y="4389120"/>
            <a:ext cx="1143000" cy="1524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2926080" y="4389120"/>
            <a:ext cx="1143000" cy="1524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143000" y="3169920"/>
            <a:ext cx="13716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5257800" y="1341120"/>
            <a:ext cx="2743200" cy="36576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2514600" y="3169920"/>
            <a:ext cx="13716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3886200" y="3169920"/>
            <a:ext cx="13716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3940762" y="1651000"/>
            <a:ext cx="4524375" cy="40005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/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1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95305" y="1651000"/>
            <a:ext cx="4524375" cy="40005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/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1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0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85800" y="1341120"/>
            <a:ext cx="3657600" cy="36576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4800600" y="1341120"/>
            <a:ext cx="3657600" cy="36576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9475" y="315913"/>
            <a:ext cx="4159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DF290F1-31EE-4CCE-8958-AB8AB9BF4124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28650" y="1341120"/>
            <a:ext cx="2514600" cy="1828800"/>
          </a:xfrm>
          <a:prstGeom prst="rect">
            <a:avLst/>
          </a:prstGeom>
          <a:effectLst>
            <a:outerShdw blurRad="1905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000750" y="1341120"/>
            <a:ext cx="2514600" cy="1828800"/>
          </a:xfrm>
          <a:prstGeom prst="rect">
            <a:avLst/>
          </a:prstGeom>
          <a:effectLst>
            <a:outerShdw blurRad="1905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314700" y="1341120"/>
            <a:ext cx="2514600" cy="1828800"/>
          </a:xfrm>
          <a:prstGeom prst="rect">
            <a:avLst/>
          </a:prstGeom>
          <a:effectLst>
            <a:outerShdw blurRad="1905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9475" y="315913"/>
            <a:ext cx="4159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0E8250E-3440-466E-BC40-437C8230BB7E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28650" y="1341120"/>
            <a:ext cx="2514600" cy="33528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000750" y="1341120"/>
            <a:ext cx="2514600" cy="33528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314700" y="1341120"/>
            <a:ext cx="2514600" cy="33528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9475" y="315913"/>
            <a:ext cx="4159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F203766-A390-4EE1-9230-449C9E68F045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28650" y="1828800"/>
            <a:ext cx="2514600" cy="4267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000750" y="1828800"/>
            <a:ext cx="2514600" cy="4267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314700" y="1828800"/>
            <a:ext cx="2514600" cy="4267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9475" y="315913"/>
            <a:ext cx="4159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42A6A52-B272-4D26-A6B4-DB6C66DD4864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40080" y="1341120"/>
            <a:ext cx="1600200" cy="4572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286000" y="1341120"/>
            <a:ext cx="1600200" cy="4572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931920" y="1341120"/>
            <a:ext cx="1600200" cy="45720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9475" y="315913"/>
            <a:ext cx="4159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570F56-61DC-4CE7-8F0B-7BC2BFC5BDC1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28650" y="1341120"/>
            <a:ext cx="1828800" cy="3352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647950" y="1341120"/>
            <a:ext cx="1828800" cy="3352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667250" y="1341120"/>
            <a:ext cx="1828800" cy="3352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686550" y="1341120"/>
            <a:ext cx="1828800" cy="3352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28650" y="17018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647950" y="17018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667250" y="17018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686550" y="17018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28650" y="172212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8650" y="40386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667250" y="172212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667250" y="40386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  <p:sp>
        <p:nvSpPr>
          <p:cNvPr id="2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499475" y="315913"/>
            <a:ext cx="4159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 smtClean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959F539-C1A6-425A-B96C-2A01D2C3E426}" type="slidenum">
              <a:rPr kumimoji="0" lang="uk-UA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uk-UA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8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4360" y="1722120"/>
            <a:ext cx="1600200" cy="21336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594360" y="4038600"/>
            <a:ext cx="1600200" cy="21336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331720" y="1722120"/>
            <a:ext cx="1600200" cy="21336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2331720" y="4038600"/>
            <a:ext cx="1600200" cy="21336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  <p:sp>
        <p:nvSpPr>
          <p:cNvPr id="2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499475" y="315913"/>
            <a:ext cx="4159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 smtClean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B9FA462-A437-4D5D-89EC-E8B15F2D55B4}" type="slidenum">
              <a:rPr kumimoji="0" lang="uk-UA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uk-UA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28650" y="1640840"/>
            <a:ext cx="25146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000750" y="1640840"/>
            <a:ext cx="25146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314700" y="1640840"/>
            <a:ext cx="25146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28650" y="4140200"/>
            <a:ext cx="25146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00750" y="4140200"/>
            <a:ext cx="25146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314700" y="4140200"/>
            <a:ext cx="25146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9475" y="315913"/>
            <a:ext cx="4159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07648FC-E526-428B-B51E-984494C1586E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20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47700" y="1718056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667000" y="1718056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686300" y="1718056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705600" y="1718056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47700" y="42418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2667000" y="42418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4686300" y="42418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6705600" y="4241800"/>
            <a:ext cx="1828800" cy="1828800"/>
          </a:xfrm>
          <a:prstGeom prst="rect">
            <a:avLst/>
          </a:prstGeom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9475" y="315913"/>
            <a:ext cx="4159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B03C5B-4C56-4F5A-BBDB-11AF8C48A92E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2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85800" y="1803400"/>
            <a:ext cx="7772400" cy="18288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85800" y="3937000"/>
            <a:ext cx="1371600" cy="1828800"/>
          </a:xfrm>
          <a:prstGeom prst="rect">
            <a:avLst/>
          </a:prstGeom>
          <a:effectLst>
            <a:outerShdw blurRad="1905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7086600" y="3937000"/>
            <a:ext cx="1371600" cy="1828800"/>
          </a:xfrm>
          <a:prstGeom prst="rect">
            <a:avLst/>
          </a:prstGeom>
          <a:effectLst>
            <a:outerShdw blurRad="1905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486400" y="3937000"/>
            <a:ext cx="1371600" cy="1828800"/>
          </a:xfrm>
          <a:prstGeom prst="rect">
            <a:avLst/>
          </a:prstGeom>
          <a:effectLst>
            <a:outerShdw blurRad="1905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3886200" y="3937000"/>
            <a:ext cx="1371600" cy="1828800"/>
          </a:xfrm>
          <a:prstGeom prst="rect">
            <a:avLst/>
          </a:prstGeom>
          <a:effectLst>
            <a:outerShdw blurRad="1905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2286000" y="3937000"/>
            <a:ext cx="1371600" cy="1828800"/>
          </a:xfrm>
          <a:prstGeom prst="rect">
            <a:avLst/>
          </a:prstGeom>
          <a:effectLst>
            <a:outerShdw blurRad="190500" dist="38100" dir="5400000" algn="t" rotWithShape="0">
              <a:prstClr val="black">
                <a:alpha val="67000"/>
              </a:prstClr>
            </a:outerShdw>
          </a:effectLst>
        </p:spPr>
        <p:txBody>
          <a:bodyPr lIns="45720" tIns="22860" rIns="45720" bIns="22860"/>
          <a:lstStyle>
            <a:lvl1pPr>
              <a:defRPr sz="905"/>
            </a:lvl1pPr>
          </a:lstStyle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905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uk-UA" sz="9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9475" y="315913"/>
            <a:ext cx="4159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DB52AB-D42D-4E1E-940C-4C7933D784DB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-MEDIA O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a Placeholder 2"/>
          <p:cNvSpPr>
            <a:spLocks noGrp="1"/>
          </p:cNvSpPr>
          <p:nvPr>
            <p:ph type="media" sz="quarter" idx="12" hasCustomPrompt="1"/>
          </p:nvPr>
        </p:nvSpPr>
        <p:spPr>
          <a:xfrm>
            <a:off x="628650" y="1558798"/>
            <a:ext cx="5495206" cy="4121405"/>
          </a:xfrm>
          <a:prstGeom prst="rect">
            <a:avLst/>
          </a:prstGeom>
        </p:spPr>
        <p:txBody>
          <a:bodyPr lIns="45720" tIns="22860" rIns="45720" bIns="22860"/>
          <a:lstStyle/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单击图标添加媒体</a:t>
            </a:r>
            <a:endParaRPr kumimoji="0" lang="uk-UA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628650" y="229852"/>
            <a:ext cx="7886700" cy="53052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875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noProof="1"/>
              <a:t>Click to edit Master title style</a:t>
            </a:r>
            <a:endParaRPr lang="uk-UA" noProof="1"/>
          </a:p>
        </p:txBody>
      </p:sp>
    </p:spTree>
  </p:cSld>
  <p:clrMapOvr>
    <a:masterClrMapping/>
  </p:clrMapOvr>
  <p:transition advTm="400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0" y="549275"/>
            <a:ext cx="9144000" cy="576263"/>
          </a:xfrm>
          <a:prstGeom prst="rect">
            <a:avLst/>
          </a:prstGeom>
          <a:solidFill>
            <a:srgbClr val="3A6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62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 noProof="1" smtClean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81BF62F-DAB3-4D49-A29D-3FB6DB1C68DE}" type="datetimeFigureOut">
              <a: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"/>
          </p:nvPr>
        </p:nvSpPr>
        <p:spPr>
          <a:xfrm>
            <a:off x="3124200" y="638810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 sz="945" noProof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4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7453313" y="6383338"/>
            <a:ext cx="1222375" cy="4064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mtClean="0">
                <a:latin typeface="Impact" panose="020B080603090205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7C12234-239D-48D5-AED8-3B121FBB8BE8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mpact" panose="020B0806030902050204" pitchFamily="34" charset="0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048251"/>
          </a:xfrm>
          <a:custGeom>
            <a:avLst/>
            <a:gdLst>
              <a:gd name="connsiteX0" fmla="*/ 0 w 12192000"/>
              <a:gd name="connsiteY0" fmla="*/ 0 h 5048250"/>
              <a:gd name="connsiteX1" fmla="*/ 12192000 w 12192000"/>
              <a:gd name="connsiteY1" fmla="*/ 0 h 5048250"/>
              <a:gd name="connsiteX2" fmla="*/ 12192000 w 12192000"/>
              <a:gd name="connsiteY2" fmla="*/ 5048250 h 5048250"/>
              <a:gd name="connsiteX3" fmla="*/ 0 w 12192000"/>
              <a:gd name="connsiteY3" fmla="*/ 5048250 h 5048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5048250">
                <a:moveTo>
                  <a:pt x="0" y="0"/>
                </a:moveTo>
                <a:lnTo>
                  <a:pt x="12192000" y="0"/>
                </a:lnTo>
                <a:lnTo>
                  <a:pt x="12192000" y="5048250"/>
                </a:lnTo>
                <a:lnTo>
                  <a:pt x="0" y="504825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pPr marL="154305" marR="0" lvl="0" indent="-154305" algn="l" defTabSz="615950" rtl="0" eaLnBrk="0" fontAlgn="base" latinLnBrk="0" hangingPunct="0">
              <a:lnSpc>
                <a:spcPct val="90000"/>
              </a:lnSpc>
              <a:spcBef>
                <a:spcPct val="13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Tm="400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6713"/>
          </a:xfrm>
        </p:spPr>
        <p:txBody>
          <a:bodyPr/>
          <a:lstStyle>
            <a:lvl1pPr eaLnBrk="1" hangingPunct="1">
              <a:defRPr noProof="1" smtClean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70A04EC-9D16-44E1-A0A7-94DC3367B4E4}" type="datetimeFigureOut">
              <a: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6713"/>
          </a:xfrm>
        </p:spPr>
        <p:txBody>
          <a:bodyPr/>
          <a:lstStyle>
            <a:lvl1pPr eaLnBrk="1" hangingPunct="1">
              <a:defRPr noProof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6713"/>
          </a:xfr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 smtClean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4D6DB89-7208-4D26-991C-7391740A44F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slow" advClick="0" advTm="3000"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advTm="400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6" Type="http://schemas.openxmlformats.org/officeDocument/2006/relationships/theme" Target="../theme/theme3.xml"/><Relationship Id="rId35" Type="http://schemas.openxmlformats.org/officeDocument/2006/relationships/slideLayout" Target="../slideLayouts/slideLayout57.xml"/><Relationship Id="rId34" Type="http://schemas.openxmlformats.org/officeDocument/2006/relationships/slideLayout" Target="../slideLayouts/slideLayout56.xml"/><Relationship Id="rId33" Type="http://schemas.openxmlformats.org/officeDocument/2006/relationships/slideLayout" Target="../slideLayouts/slideLayout55.xml"/><Relationship Id="rId32" Type="http://schemas.openxmlformats.org/officeDocument/2006/relationships/slideLayout" Target="../slideLayouts/slideLayout54.xml"/><Relationship Id="rId31" Type="http://schemas.openxmlformats.org/officeDocument/2006/relationships/slideLayout" Target="../slideLayouts/slideLayout53.xml"/><Relationship Id="rId30" Type="http://schemas.openxmlformats.org/officeDocument/2006/relationships/slideLayout" Target="../slideLayouts/slideLayout52.xml"/><Relationship Id="rId3" Type="http://schemas.openxmlformats.org/officeDocument/2006/relationships/slideLayout" Target="../slideLayouts/slideLayout25.xml"/><Relationship Id="rId29" Type="http://schemas.openxmlformats.org/officeDocument/2006/relationships/slideLayout" Target="../slideLayouts/slideLayout51.xml"/><Relationship Id="rId28" Type="http://schemas.openxmlformats.org/officeDocument/2006/relationships/slideLayout" Target="../slideLayouts/slideLayout50.xml"/><Relationship Id="rId27" Type="http://schemas.openxmlformats.org/officeDocument/2006/relationships/slideLayout" Target="../slideLayouts/slideLayout49.xml"/><Relationship Id="rId26" Type="http://schemas.openxmlformats.org/officeDocument/2006/relationships/slideLayout" Target="../slideLayouts/slideLayout48.xml"/><Relationship Id="rId25" Type="http://schemas.openxmlformats.org/officeDocument/2006/relationships/slideLayout" Target="../slideLayouts/slideLayout47.xml"/><Relationship Id="rId24" Type="http://schemas.openxmlformats.org/officeDocument/2006/relationships/slideLayout" Target="../slideLayouts/slideLayout46.xml"/><Relationship Id="rId23" Type="http://schemas.openxmlformats.org/officeDocument/2006/relationships/slideLayout" Target="../slideLayouts/slideLayout45.xml"/><Relationship Id="rId22" Type="http://schemas.openxmlformats.org/officeDocument/2006/relationships/slideLayout" Target="../slideLayouts/slideLayout44.xml"/><Relationship Id="rId21" Type="http://schemas.openxmlformats.org/officeDocument/2006/relationships/slideLayout" Target="../slideLayouts/slideLayout43.xml"/><Relationship Id="rId20" Type="http://schemas.openxmlformats.org/officeDocument/2006/relationships/slideLayout" Target="../slideLayouts/slideLayout42.xml"/><Relationship Id="rId2" Type="http://schemas.openxmlformats.org/officeDocument/2006/relationships/slideLayout" Target="../slideLayouts/slideLayout24.xml"/><Relationship Id="rId19" Type="http://schemas.openxmlformats.org/officeDocument/2006/relationships/slideLayout" Target="../slideLayouts/slideLayout41.xml"/><Relationship Id="rId18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39.xml"/><Relationship Id="rId16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 dirty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 dirty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 smtClean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474267F-D0AE-43C5-B453-C2A0338E66E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 dirty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 dirty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 smtClean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0407EFE-B292-408A-91B9-EB0B51849C1C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  <p:sldLayoutId id="2147483695" r:id="rId23"/>
    <p:sldLayoutId id="2147483696" r:id="rId24"/>
    <p:sldLayoutId id="2147483697" r:id="rId25"/>
    <p:sldLayoutId id="2147483698" r:id="rId26"/>
    <p:sldLayoutId id="2147483699" r:id="rId27"/>
    <p:sldLayoutId id="2147483700" r:id="rId28"/>
    <p:sldLayoutId id="2147483701" r:id="rId29"/>
    <p:sldLayoutId id="2147483702" r:id="rId30"/>
    <p:sldLayoutId id="2147483703" r:id="rId31"/>
    <p:sldLayoutId id="2147483704" r:id="rId32"/>
    <p:sldLayoutId id="2147483705" r:id="rId33"/>
    <p:sldLayoutId id="2147483706" r:id="rId34"/>
    <p:sldLayoutId id="2147483707" r:id="rId35"/>
  </p:sldLayoutIdLst>
  <p:transition advTm="4000"/>
  <p:hf sldNum="0" hdr="0" ftr="0" dt="0"/>
  <p:txStyles>
    <p:titleStyle>
      <a:lvl1pPr algn="l" defTabSz="6159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9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159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9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l" defTabSz="6159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9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l" defTabSz="6159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9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l" defTabSz="6159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9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l" defTabSz="615950" rtl="0" fontAlgn="base">
        <a:lnSpc>
          <a:spcPct val="90000"/>
        </a:lnSpc>
        <a:spcBef>
          <a:spcPct val="0"/>
        </a:spcBef>
        <a:spcAft>
          <a:spcPct val="0"/>
        </a:spcAft>
        <a:defRPr sz="29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6pPr>
      <a:lvl7pPr marL="914400" algn="l" defTabSz="615950" rtl="0" fontAlgn="base">
        <a:lnSpc>
          <a:spcPct val="90000"/>
        </a:lnSpc>
        <a:spcBef>
          <a:spcPct val="0"/>
        </a:spcBef>
        <a:spcAft>
          <a:spcPct val="0"/>
        </a:spcAft>
        <a:defRPr sz="29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7pPr>
      <a:lvl8pPr marL="1371600" algn="l" defTabSz="615950" rtl="0" fontAlgn="base">
        <a:lnSpc>
          <a:spcPct val="90000"/>
        </a:lnSpc>
        <a:spcBef>
          <a:spcPct val="0"/>
        </a:spcBef>
        <a:spcAft>
          <a:spcPct val="0"/>
        </a:spcAft>
        <a:defRPr sz="29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8pPr>
      <a:lvl9pPr marL="1828800" algn="l" defTabSz="615950" rtl="0" fontAlgn="base">
        <a:lnSpc>
          <a:spcPct val="90000"/>
        </a:lnSpc>
        <a:spcBef>
          <a:spcPct val="0"/>
        </a:spcBef>
        <a:spcAft>
          <a:spcPct val="0"/>
        </a:spcAft>
        <a:defRPr sz="29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9pPr>
    </p:titleStyle>
    <p:bodyStyle>
      <a:lvl1pPr marL="154305" indent="-154305" algn="l" defTabSz="615950" rtl="0" eaLnBrk="0" fontAlgn="base" hangingPunct="0">
        <a:lnSpc>
          <a:spcPct val="90000"/>
        </a:lnSpc>
        <a:spcBef>
          <a:spcPct val="135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155575" algn="l" defTabSz="615950" rtl="0" eaLnBrk="0" fontAlgn="base" hangingPunct="0">
        <a:lnSpc>
          <a:spcPct val="90000"/>
        </a:lnSpc>
        <a:spcBef>
          <a:spcPts val="34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71525" indent="-155575" algn="l" defTabSz="615950" rtl="0" eaLnBrk="0" fontAlgn="base" hangingPunct="0">
        <a:lnSpc>
          <a:spcPct val="90000"/>
        </a:lnSpc>
        <a:spcBef>
          <a:spcPts val="340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79500" indent="-154305" algn="l" defTabSz="615950" rtl="0" eaLnBrk="0" fontAlgn="base" hangingPunct="0">
        <a:lnSpc>
          <a:spcPct val="90000"/>
        </a:lnSpc>
        <a:spcBef>
          <a:spcPts val="340"/>
        </a:spcBef>
        <a:spcAft>
          <a:spcPct val="0"/>
        </a:spcAft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387475" indent="-154305" algn="l" defTabSz="615950" rtl="0" eaLnBrk="0" fontAlgn="base" hangingPunct="0">
        <a:lnSpc>
          <a:spcPct val="90000"/>
        </a:lnSpc>
        <a:spcBef>
          <a:spcPts val="340"/>
        </a:spcBef>
        <a:spcAft>
          <a:spcPct val="0"/>
        </a:spcAft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95450" indent="-154305" algn="l" defTabSz="616585" rtl="0" eaLnBrk="1" latinLnBrk="0" hangingPunct="1">
        <a:lnSpc>
          <a:spcPct val="90000"/>
        </a:lnSpc>
        <a:spcBef>
          <a:spcPts val="335"/>
        </a:spcBef>
        <a:buFont typeface="Arial" panose="020B0604020202020204" pitchFamily="34" charset="0"/>
        <a:buChar char="•"/>
        <a:defRPr sz="1255" kern="1200">
          <a:solidFill>
            <a:schemeClr val="tx1"/>
          </a:solidFill>
          <a:latin typeface="+mn-lt"/>
          <a:ea typeface="+mn-ea"/>
          <a:cs typeface="+mn-cs"/>
        </a:defRPr>
      </a:lvl6pPr>
      <a:lvl7pPr marL="2003425" indent="-154305" algn="l" defTabSz="616585" rtl="0" eaLnBrk="1" latinLnBrk="0" hangingPunct="1">
        <a:lnSpc>
          <a:spcPct val="90000"/>
        </a:lnSpc>
        <a:spcBef>
          <a:spcPts val="335"/>
        </a:spcBef>
        <a:buFont typeface="Arial" panose="020B0604020202020204" pitchFamily="34" charset="0"/>
        <a:buChar char="•"/>
        <a:defRPr sz="1255" kern="1200">
          <a:solidFill>
            <a:schemeClr val="tx1"/>
          </a:solidFill>
          <a:latin typeface="+mn-lt"/>
          <a:ea typeface="+mn-ea"/>
          <a:cs typeface="+mn-cs"/>
        </a:defRPr>
      </a:lvl7pPr>
      <a:lvl8pPr marL="2312035" indent="-154305" algn="l" defTabSz="616585" rtl="0" eaLnBrk="1" latinLnBrk="0" hangingPunct="1">
        <a:lnSpc>
          <a:spcPct val="90000"/>
        </a:lnSpc>
        <a:spcBef>
          <a:spcPts val="335"/>
        </a:spcBef>
        <a:buFont typeface="Arial" panose="020B0604020202020204" pitchFamily="34" charset="0"/>
        <a:buChar char="•"/>
        <a:defRPr sz="1255" kern="1200">
          <a:solidFill>
            <a:schemeClr val="tx1"/>
          </a:solidFill>
          <a:latin typeface="+mn-lt"/>
          <a:ea typeface="+mn-ea"/>
          <a:cs typeface="+mn-cs"/>
        </a:defRPr>
      </a:lvl8pPr>
      <a:lvl9pPr marL="2620645" indent="-154305" algn="l" defTabSz="616585" rtl="0" eaLnBrk="1" latinLnBrk="0" hangingPunct="1">
        <a:lnSpc>
          <a:spcPct val="90000"/>
        </a:lnSpc>
        <a:spcBef>
          <a:spcPts val="335"/>
        </a:spcBef>
        <a:buFont typeface="Arial" panose="020B0604020202020204" pitchFamily="34" charset="0"/>
        <a:buChar char="•"/>
        <a:defRPr sz="125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16585" rtl="0" eaLnBrk="1" latinLnBrk="0" hangingPunct="1">
        <a:defRPr sz="1255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algn="l" defTabSz="616585" rtl="0" eaLnBrk="1" latinLnBrk="0" hangingPunct="1">
        <a:defRPr sz="1255" kern="1200">
          <a:solidFill>
            <a:schemeClr val="tx1"/>
          </a:solidFill>
          <a:latin typeface="+mn-lt"/>
          <a:ea typeface="+mn-ea"/>
          <a:cs typeface="+mn-cs"/>
        </a:defRPr>
      </a:lvl2pPr>
      <a:lvl3pPr marL="616585" algn="l" defTabSz="616585" rtl="0" eaLnBrk="1" latinLnBrk="0" hangingPunct="1">
        <a:defRPr sz="1255" kern="1200">
          <a:solidFill>
            <a:schemeClr val="tx1"/>
          </a:solidFill>
          <a:latin typeface="+mn-lt"/>
          <a:ea typeface="+mn-ea"/>
          <a:cs typeface="+mn-cs"/>
        </a:defRPr>
      </a:lvl3pPr>
      <a:lvl4pPr marL="925195" algn="l" defTabSz="616585" rtl="0" eaLnBrk="1" latinLnBrk="0" hangingPunct="1">
        <a:defRPr sz="1255" kern="1200">
          <a:solidFill>
            <a:schemeClr val="tx1"/>
          </a:solidFill>
          <a:latin typeface="+mn-lt"/>
          <a:ea typeface="+mn-ea"/>
          <a:cs typeface="+mn-cs"/>
        </a:defRPr>
      </a:lvl4pPr>
      <a:lvl5pPr marL="1233805" algn="l" defTabSz="616585" rtl="0" eaLnBrk="1" latinLnBrk="0" hangingPunct="1">
        <a:defRPr sz="1255" kern="1200">
          <a:solidFill>
            <a:schemeClr val="tx1"/>
          </a:solidFill>
          <a:latin typeface="+mn-lt"/>
          <a:ea typeface="+mn-ea"/>
          <a:cs typeface="+mn-cs"/>
        </a:defRPr>
      </a:lvl5pPr>
      <a:lvl6pPr marL="1542415" algn="l" defTabSz="616585" rtl="0" eaLnBrk="1" latinLnBrk="0" hangingPunct="1">
        <a:defRPr sz="1255" kern="1200">
          <a:solidFill>
            <a:schemeClr val="tx1"/>
          </a:solidFill>
          <a:latin typeface="+mn-lt"/>
          <a:ea typeface="+mn-ea"/>
          <a:cs typeface="+mn-cs"/>
        </a:defRPr>
      </a:lvl6pPr>
      <a:lvl7pPr marL="1849120" algn="l" defTabSz="616585" rtl="0" eaLnBrk="1" latinLnBrk="0" hangingPunct="1">
        <a:defRPr sz="1255" kern="1200">
          <a:solidFill>
            <a:schemeClr val="tx1"/>
          </a:solidFill>
          <a:latin typeface="+mn-lt"/>
          <a:ea typeface="+mn-ea"/>
          <a:cs typeface="+mn-cs"/>
        </a:defRPr>
      </a:lvl7pPr>
      <a:lvl8pPr marL="2157730" algn="l" defTabSz="616585" rtl="0" eaLnBrk="1" latinLnBrk="0" hangingPunct="1">
        <a:defRPr sz="1255" kern="1200">
          <a:solidFill>
            <a:schemeClr val="tx1"/>
          </a:solidFill>
          <a:latin typeface="+mn-lt"/>
          <a:ea typeface="+mn-ea"/>
          <a:cs typeface="+mn-cs"/>
        </a:defRPr>
      </a:lvl8pPr>
      <a:lvl9pPr marL="2466340" algn="l" defTabSz="616585" rtl="0" eaLnBrk="1" latinLnBrk="0" hangingPunct="1">
        <a:defRPr sz="125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3074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hf sldNum="0" hdr="0" ft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4098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hf sldNum="0" hdr="0" ft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5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8.png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7" Type="http://schemas.openxmlformats.org/officeDocument/2006/relationships/image" Target="../media/image18.jpeg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26.jpeg"/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28.jpeg"/><Relationship Id="rId2" Type="http://schemas.openxmlformats.org/officeDocument/2006/relationships/image" Target="../media/image7.png"/><Relationship Id="rId1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7.png"/><Relationship Id="rId1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34.png"/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.xml"/><Relationship Id="rId8" Type="http://schemas.openxmlformats.org/officeDocument/2006/relationships/image" Target="../media/image36.jpeg"/><Relationship Id="rId7" Type="http://schemas.openxmlformats.org/officeDocument/2006/relationships/tags" Target="../tags/tag5.xml"/><Relationship Id="rId6" Type="http://schemas.openxmlformats.org/officeDocument/2006/relationships/image" Target="../media/image35.jpeg"/><Relationship Id="rId5" Type="http://schemas.openxmlformats.org/officeDocument/2006/relationships/tags" Target="../tags/tag4.xml"/><Relationship Id="rId4" Type="http://schemas.openxmlformats.org/officeDocument/2006/relationships/image" Target="../media/image33.jpeg"/><Relationship Id="rId3" Type="http://schemas.openxmlformats.org/officeDocument/2006/relationships/tags" Target="../tags/tag3.xml"/><Relationship Id="rId2" Type="http://schemas.openxmlformats.org/officeDocument/2006/relationships/image" Target="../media/image31.jpeg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40.jpeg"/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45.jpeg"/><Relationship Id="rId1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47.png"/><Relationship Id="rId1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47.png"/><Relationship Id="rId1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47.png"/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image" Target="../media/image49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53.jpeg"/><Relationship Id="rId2" Type="http://schemas.openxmlformats.org/officeDocument/2006/relationships/image" Target="../media/image45.jpeg"/><Relationship Id="rId1" Type="http://schemas.openxmlformats.org/officeDocument/2006/relationships/image" Target="../media/image5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45.jpe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46.jpeg"/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image" Target="../media/image45.jpe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53.jpeg"/><Relationship Id="rId3" Type="http://schemas.openxmlformats.org/officeDocument/2006/relationships/tags" Target="../tags/tag6.xml"/><Relationship Id="rId2" Type="http://schemas.openxmlformats.org/officeDocument/2006/relationships/image" Target="../media/image57.jpeg"/><Relationship Id="rId1" Type="http://schemas.openxmlformats.org/officeDocument/2006/relationships/image" Target="../media/image5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4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38.jpeg"/><Relationship Id="rId1" Type="http://schemas.openxmlformats.org/officeDocument/2006/relationships/image" Target="../media/image24.jpeg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59.jpeg"/><Relationship Id="rId2" Type="http://schemas.openxmlformats.org/officeDocument/2006/relationships/image" Target="../media/image45.jpeg"/><Relationship Id="rId1" Type="http://schemas.openxmlformats.org/officeDocument/2006/relationships/image" Target="../media/image5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60.jpeg"/><Relationship Id="rId1" Type="http://schemas.openxmlformats.org/officeDocument/2006/relationships/image" Target="../media/image45.jpeg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image" Target="../media/image45.jpeg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image" Target="../media/image45.jpeg"/></Relationships>
</file>

<file path=ppt/slides/_rels/slide3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65.jpeg"/><Relationship Id="rId3" Type="http://schemas.openxmlformats.org/officeDocument/2006/relationships/image" Target="../media/image64.jpeg"/><Relationship Id="rId2" Type="http://schemas.openxmlformats.org/officeDocument/2006/relationships/image" Target="../media/image8.png"/><Relationship Id="rId1" Type="http://schemas.openxmlformats.org/officeDocument/2006/relationships/image" Target="../media/image63.jpeg"/></Relationships>
</file>

<file path=ppt/slides/_rels/slide3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openxmlformats.org/officeDocument/2006/relationships/image" Target="../media/image69.png"/><Relationship Id="rId7" Type="http://schemas.openxmlformats.org/officeDocument/2006/relationships/tags" Target="../tags/tag10.xml"/><Relationship Id="rId6" Type="http://schemas.openxmlformats.org/officeDocument/2006/relationships/image" Target="../media/image68.png"/><Relationship Id="rId5" Type="http://schemas.openxmlformats.org/officeDocument/2006/relationships/tags" Target="../tags/tag9.xml"/><Relationship Id="rId4" Type="http://schemas.openxmlformats.org/officeDocument/2006/relationships/image" Target="../media/image67.png"/><Relationship Id="rId3" Type="http://schemas.openxmlformats.org/officeDocument/2006/relationships/tags" Target="../tags/tag8.xml"/><Relationship Id="rId2" Type="http://schemas.openxmlformats.org/officeDocument/2006/relationships/image" Target="../media/image66.png"/><Relationship Id="rId1" Type="http://schemas.openxmlformats.org/officeDocument/2006/relationships/tags" Target="../tags/tag7.xml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71.jpeg"/><Relationship Id="rId3" Type="http://schemas.openxmlformats.org/officeDocument/2006/relationships/image" Target="../media/image70.jpeg"/><Relationship Id="rId2" Type="http://schemas.openxmlformats.org/officeDocument/2006/relationships/image" Target="../media/image57.jpeg"/><Relationship Id="rId1" Type="http://schemas.openxmlformats.org/officeDocument/2006/relationships/image" Target="../media/image45.jpeg"/></Relationships>
</file>

<file path=ppt/slides/_rels/slide38.xml.rels><?xml version="1.0" encoding="UTF-8" standalone="yes"?>
<Relationships xmlns="http://schemas.openxmlformats.org/package/2006/relationships"><Relationship Id="rId9" Type="http://schemas.openxmlformats.org/officeDocument/2006/relationships/image" Target="../media/image76.jpeg"/><Relationship Id="rId8" Type="http://schemas.openxmlformats.org/officeDocument/2006/relationships/tags" Target="../tags/tag14.xml"/><Relationship Id="rId7" Type="http://schemas.openxmlformats.org/officeDocument/2006/relationships/image" Target="../media/image75.jpeg"/><Relationship Id="rId6" Type="http://schemas.openxmlformats.org/officeDocument/2006/relationships/image" Target="../media/image74.jpeg"/><Relationship Id="rId5" Type="http://schemas.openxmlformats.org/officeDocument/2006/relationships/tags" Target="../tags/tag13.xml"/><Relationship Id="rId4" Type="http://schemas.openxmlformats.org/officeDocument/2006/relationships/image" Target="../media/image73.jpeg"/><Relationship Id="rId3" Type="http://schemas.openxmlformats.org/officeDocument/2006/relationships/tags" Target="../tags/tag12.xml"/><Relationship Id="rId2" Type="http://schemas.openxmlformats.org/officeDocument/2006/relationships/image" Target="../media/image72.jpeg"/><Relationship Id="rId10" Type="http://schemas.openxmlformats.org/officeDocument/2006/relationships/slideLayout" Target="../slideLayouts/slideLayout13.xml"/><Relationship Id="rId1" Type="http://schemas.openxmlformats.org/officeDocument/2006/relationships/tags" Target="../tags/tag11.xml"/></Relationships>
</file>

<file path=ppt/slides/_rels/slide3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.xml"/><Relationship Id="rId8" Type="http://schemas.openxmlformats.org/officeDocument/2006/relationships/image" Target="../media/image78.png"/><Relationship Id="rId7" Type="http://schemas.openxmlformats.org/officeDocument/2006/relationships/tags" Target="../tags/tag18.xml"/><Relationship Id="rId6" Type="http://schemas.openxmlformats.org/officeDocument/2006/relationships/image" Target="../media/image76.jpeg"/><Relationship Id="rId5" Type="http://schemas.openxmlformats.org/officeDocument/2006/relationships/tags" Target="../tags/tag17.xml"/><Relationship Id="rId4" Type="http://schemas.openxmlformats.org/officeDocument/2006/relationships/image" Target="../media/image77.jpeg"/><Relationship Id="rId3" Type="http://schemas.openxmlformats.org/officeDocument/2006/relationships/tags" Target="../tags/tag16.xml"/><Relationship Id="rId2" Type="http://schemas.openxmlformats.org/officeDocument/2006/relationships/image" Target="../media/image72.jpeg"/><Relationship Id="rId1" Type="http://schemas.openxmlformats.org/officeDocument/2006/relationships/tags" Target="../tags/tag15.xml"/></Relationships>
</file>

<file path=ppt/slides/_rels/slide4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.xml"/><Relationship Id="rId8" Type="http://schemas.openxmlformats.org/officeDocument/2006/relationships/image" Target="../media/image78.png"/><Relationship Id="rId7" Type="http://schemas.openxmlformats.org/officeDocument/2006/relationships/tags" Target="../tags/tag22.xml"/><Relationship Id="rId6" Type="http://schemas.openxmlformats.org/officeDocument/2006/relationships/image" Target="../media/image76.jpeg"/><Relationship Id="rId5" Type="http://schemas.openxmlformats.org/officeDocument/2006/relationships/tags" Target="../tags/tag21.xml"/><Relationship Id="rId4" Type="http://schemas.openxmlformats.org/officeDocument/2006/relationships/image" Target="../media/image77.jpeg"/><Relationship Id="rId3" Type="http://schemas.openxmlformats.org/officeDocument/2006/relationships/tags" Target="../tags/tag20.xml"/><Relationship Id="rId2" Type="http://schemas.openxmlformats.org/officeDocument/2006/relationships/image" Target="../media/image72.jpeg"/><Relationship Id="rId1" Type="http://schemas.openxmlformats.org/officeDocument/2006/relationships/tags" Target="../tags/tag1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5.xml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8" name="https://photo-static-api.fotomore.com/creative/vcg/400/version23/VCG21406520475.jpg?uid=386&amp;timestamp=1721741005&amp;sign=ffaa45dd78a2d9eb2075906f8102431c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75" y="-1587"/>
            <a:ext cx="9144000" cy="68595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" name="组合 5"/>
          <p:cNvGrpSpPr/>
          <p:nvPr/>
        </p:nvGrpSpPr>
        <p:grpSpPr>
          <a:xfrm>
            <a:off x="0" y="2426372"/>
            <a:ext cx="9144000" cy="1874655"/>
            <a:chOff x="-125" y="4076"/>
            <a:chExt cx="14518" cy="1904"/>
          </a:xfrm>
          <a:solidFill>
            <a:srgbClr val="00B0F0"/>
          </a:solidFill>
        </p:grpSpPr>
        <p:sp>
          <p:nvSpPr>
            <p:cNvPr id="2" name="矩形 1"/>
            <p:cNvSpPr/>
            <p:nvPr/>
          </p:nvSpPr>
          <p:spPr>
            <a:xfrm>
              <a:off x="-125" y="4076"/>
              <a:ext cx="14518" cy="1904"/>
            </a:xfrm>
            <a:prstGeom prst="rect">
              <a:avLst/>
            </a:prstGeom>
            <a:solidFill>
              <a:srgbClr val="3A6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2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569" y="4434"/>
              <a:ext cx="13576" cy="718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6858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000" b="1" i="0" u="none" strike="noStrike" kern="1200" cap="none" spc="-150" normalizeH="0" baseline="0" noProof="1">
                  <a:ln>
                    <a:noFill/>
                  </a:ln>
                  <a:solidFill>
                    <a:schemeClr val="lt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会展相关</a:t>
              </a:r>
              <a:r>
                <a:rPr kumimoji="0" lang="en-US" altLang="zh-CN" sz="4000" b="1" i="0" u="none" strike="noStrike" kern="1200" cap="none" spc="-150" normalizeH="0" baseline="0" noProof="1">
                  <a:ln>
                    <a:noFill/>
                  </a:ln>
                  <a:solidFill>
                    <a:schemeClr val="lt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--</a:t>
              </a:r>
              <a:r>
                <a:rPr kumimoji="0" lang="zh-CN" altLang="en-US" sz="4000" b="1" i="0" u="none" strike="noStrike" kern="1200" cap="none" spc="-150" normalizeH="0" baseline="0" noProof="1">
                  <a:ln>
                    <a:noFill/>
                  </a:ln>
                  <a:solidFill>
                    <a:schemeClr val="lt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各个场所安全风险明白卡</a:t>
              </a:r>
              <a:endParaRPr kumimoji="0" lang="zh-CN" altLang="en-US" sz="4000" b="1" i="0" u="none" strike="noStrike" kern="1200" cap="none" spc="-150" normalizeH="0" baseline="0" noProof="1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341788" y="3608478"/>
            <a:ext cx="8550692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2800" b="1" i="0" u="none" strike="noStrike" kern="1200" cap="none" spc="-150" normalizeH="0" baseline="0" noProof="1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来源：公开网络资源</a:t>
            </a:r>
            <a:endParaRPr kumimoji="0" lang="zh-CN" sz="2800" b="1" i="0" u="none" strike="noStrike" kern="1200" cap="none" spc="-150" normalizeH="0" baseline="0" noProof="1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会展PPT母版4-3(320260311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6195" y="0"/>
            <a:ext cx="9240520" cy="684466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605" y="980123"/>
            <a:ext cx="8229600" cy="1143000"/>
          </a:xfrm>
        </p:spPr>
        <p:txBody>
          <a:bodyPr/>
          <a:p>
            <a:r>
              <a:rPr lang="zh-CN" altLang="en-US" sz="3600"/>
              <a:t>目</a:t>
            </a:r>
            <a:r>
              <a:rPr lang="en-US" altLang="zh-CN" sz="3600"/>
              <a:t>  </a:t>
            </a:r>
            <a:r>
              <a:rPr lang="zh-CN" altLang="en-US" sz="3600"/>
              <a:t>录</a:t>
            </a:r>
            <a:endParaRPr lang="zh-CN" altLang="en-US" sz="36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060575"/>
            <a:ext cx="8229600" cy="4525963"/>
          </a:xfrm>
        </p:spPr>
        <p:txBody>
          <a:bodyPr/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仓 库 安 全 风 险 明 白 卡</a:t>
            </a:r>
            <a:endParaRPr lang="zh-CN" altLang="en-US" sz="1200" b="1" dirty="0">
              <a:solidFill>
                <a:srgbClr val="FF3300"/>
              </a:solidFill>
              <a:sym typeface="+mn-ea"/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成 品 仓 库 安 全 风 险 明 白 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空 压 机 安 全 风 险 明 白 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配 电 房 安 全 风 险 明 白 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电 气 设 备 风 险 明 白 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叉 车 安 全 风 险 明 白 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叉 车 工 安 全 风 险 明 白 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储 气 罐 安 全 风 险 明 白 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焊 接 岗 位 安 全 风 险 明 白 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电 焊 机 安 全 风 险 明 白 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点 焊 安 全 风 险 明 白 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二氧化碳气体保护焊安全风险明白卡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工</a:t>
            </a:r>
            <a:r>
              <a:rPr lang="en-US" altLang="zh-CN" sz="1200" b="1" dirty="0">
                <a:solidFill>
                  <a:srgbClr val="FF33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业</a:t>
            </a:r>
            <a:r>
              <a:rPr lang="en-US" altLang="zh-CN" sz="1200" b="1" dirty="0">
                <a:solidFill>
                  <a:srgbClr val="FF33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气</a:t>
            </a:r>
            <a:r>
              <a:rPr lang="en-US" altLang="zh-CN" sz="1200" b="1" dirty="0">
                <a:solidFill>
                  <a:srgbClr val="FF33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瓶 安 全 风 险 明 白 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气 焊 气 割 作 业 安 全 风 险 明 白 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动 火 作 业 安 全 风 险 明 白 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手执电动工具与打磨作业安全风险明白卡</a:t>
            </a:r>
            <a:endParaRPr lang="zh-CN" altLang="en-US" sz="1200" b="1" dirty="0">
              <a:solidFill>
                <a:srgbClr val="FF3300"/>
              </a:solidFill>
            </a:endParaRPr>
          </a:p>
          <a:p>
            <a:pPr>
              <a:buFont typeface="+mj-lt"/>
              <a:buAutoNum type="arabicPeriod"/>
            </a:pPr>
            <a:r>
              <a:rPr lang="zh-CN" altLang="en-US" sz="1200" b="1" dirty="0">
                <a:solidFill>
                  <a:srgbClr val="FF3300"/>
                </a:solidFill>
                <a:sym typeface="+mn-ea"/>
              </a:rPr>
              <a:t>起 重 机 械 安 全 风 险 明 白 卡</a:t>
            </a:r>
            <a:endParaRPr lang="zh-CN" altLang="en-US" sz="1200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advTm="4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会展PPT母版4-3(320260311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6195" y="0"/>
            <a:ext cx="9240520" cy="6844665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060575"/>
            <a:ext cx="8229600" cy="4525963"/>
          </a:xfrm>
        </p:spPr>
        <p:txBody>
          <a:bodyPr/>
          <a:p>
            <a:pPr marL="228600" indent="-228600"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吊 车 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吊 装 作 业 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行 车 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发 电 机 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风 扇 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机 床 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检、维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修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作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业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安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全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风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险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明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白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开 关 柜 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压 力 容 器 安 全 风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险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车 床 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电 工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机 修 工 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临 时 用 电 作 业 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有 限 空 间 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zh-CN" sz="1200" b="1" dirty="0">
                <a:solidFill>
                  <a:srgbClr val="FF0000"/>
                </a:solidFill>
                <a:sym typeface="+mn-ea"/>
              </a:rPr>
              <a:t>高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zh-CN" sz="1200" b="1" dirty="0">
                <a:solidFill>
                  <a:srgbClr val="FF0000"/>
                </a:solidFill>
                <a:sym typeface="+mn-ea"/>
              </a:rPr>
              <a:t>处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作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业 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生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产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车 间 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危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化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品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暂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存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间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安 全 风 险 明 白 卡</a:t>
            </a:r>
            <a:endParaRPr lang="zh-CN" altLang="en-US" sz="1200" b="1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99000"/>
              <a:buFont typeface="+mj-lt"/>
              <a:buAutoNum type="arabicPeriod" startAt="18"/>
            </a:pPr>
            <a:r>
              <a:rPr lang="zh-CN" altLang="zh-CN" sz="1200" b="1" dirty="0">
                <a:solidFill>
                  <a:srgbClr val="FF0000"/>
                </a:solidFill>
                <a:sym typeface="+mn-ea"/>
              </a:rPr>
              <a:t>厨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zh-CN" sz="1200" b="1" dirty="0">
                <a:solidFill>
                  <a:srgbClr val="FF0000"/>
                </a:solidFill>
                <a:sym typeface="+mn-ea"/>
              </a:rPr>
              <a:t>房</a:t>
            </a:r>
            <a:r>
              <a:rPr lang="en-US" altLang="zh-CN" sz="1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1200" b="1" dirty="0">
                <a:solidFill>
                  <a:srgbClr val="FF0000"/>
                </a:solidFill>
                <a:sym typeface="+mn-ea"/>
              </a:rPr>
              <a:t>安 全 风 险 明 白 卡</a:t>
            </a:r>
            <a:endParaRPr lang="zh-CN" altLang="en-US" sz="1200" b="1" dirty="0">
              <a:solidFill>
                <a:srgbClr val="FF0000"/>
              </a:solidFill>
              <a:sym typeface="+mn-ea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395605" y="980123"/>
            <a:ext cx="8229600" cy="1143000"/>
          </a:xfrm>
        </p:spPr>
        <p:txBody>
          <a:bodyPr/>
          <a:p>
            <a:r>
              <a:rPr lang="zh-CN" altLang="en-US" sz="3600"/>
              <a:t>目</a:t>
            </a:r>
            <a:r>
              <a:rPr lang="en-US" altLang="zh-CN" sz="3600"/>
              <a:t>  </a:t>
            </a:r>
            <a:r>
              <a:rPr lang="zh-CN" altLang="en-US" sz="3600"/>
              <a:t>录</a:t>
            </a:r>
            <a:endParaRPr lang="zh-CN" altLang="en-US" sz="3600"/>
          </a:p>
        </p:txBody>
      </p:sp>
    </p:spTree>
  </p:cSld>
  <p:clrMapOvr>
    <a:masterClrMapping/>
  </p:clrMapOvr>
  <p:transition advTm="4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Grp="1"/>
          </p:cNvSpPr>
          <p:nvPr/>
        </p:nvSpPr>
        <p:spPr>
          <a:xfrm>
            <a:off x="1260475" y="512763"/>
            <a:ext cx="6480175" cy="5048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3300"/>
                </a:solidFill>
              </a:rPr>
              <a:t>仓 库 安 全 风 险 明 白 卡</a:t>
            </a:r>
            <a:endParaRPr lang="zh-CN" altLang="en-US" sz="2400" b="1" dirty="0">
              <a:solidFill>
                <a:srgbClr val="FF3300"/>
              </a:solidFill>
            </a:endParaRPr>
          </a:p>
        </p:txBody>
      </p:sp>
      <p:sp>
        <p:nvSpPr>
          <p:cNvPr id="28675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原料仓库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28676" name="Rectangle 4"/>
          <p:cNvSpPr/>
          <p:nvPr/>
        </p:nvSpPr>
        <p:spPr>
          <a:xfrm>
            <a:off x="682625" y="3068638"/>
            <a:ext cx="1873250" cy="64611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28677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风险等级：</a:t>
            </a:r>
            <a:endParaRPr lang="zh-CN" altLang="en-US" sz="16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00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28678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28679" name="Rectangle 10"/>
          <p:cNvSpPr/>
          <p:nvPr/>
        </p:nvSpPr>
        <p:spPr>
          <a:xfrm>
            <a:off x="4067175" y="1268413"/>
            <a:ext cx="4465638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28680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1、触电 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2、挤压、碰撞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3、火灾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、坍塌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5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28681" name="矩形 14"/>
          <p:cNvSpPr/>
          <p:nvPr/>
        </p:nvSpPr>
        <p:spPr>
          <a:xfrm>
            <a:off x="4067175" y="1557338"/>
            <a:ext cx="4465638" cy="208756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1、物资收发作业：未穿戴劳保搬运重物砸伤脚、划伤手，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     物资摆放不规范。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2、线路老化、短路，违章使用电器等设备，违章吸烟，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     违章使用明火，电器负荷过大线路安装不规范等引发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     火灾事故。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3、人员湿手作业线路老化、破损，安全装置失灵，违章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     接线引发触电事故</a:t>
            </a:r>
            <a:r>
              <a:rPr lang="zh-CN" altLang="en-US" sz="1200" dirty="0"/>
              <a:t>。</a:t>
            </a:r>
            <a:endParaRPr lang="zh-CN" altLang="en-US" sz="1200" dirty="0"/>
          </a:p>
        </p:txBody>
      </p:sp>
      <p:sp>
        <p:nvSpPr>
          <p:cNvPr id="28682" name="Rectangle 9"/>
          <p:cNvSpPr/>
          <p:nvPr/>
        </p:nvSpPr>
        <p:spPr>
          <a:xfrm>
            <a:off x="4067175" y="3573463"/>
            <a:ext cx="4465638" cy="360362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28683" name="Rectangle 12"/>
          <p:cNvSpPr/>
          <p:nvPr/>
        </p:nvSpPr>
        <p:spPr>
          <a:xfrm>
            <a:off x="1258888" y="4887913"/>
            <a:ext cx="2736850" cy="3365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严禁吸烟、严禁使用明火！</a:t>
            </a:r>
            <a:endParaRPr lang="zh-CN" altLang="en-US" sz="1600" b="1" dirty="0"/>
          </a:p>
        </p:txBody>
      </p:sp>
      <p:sp>
        <p:nvSpPr>
          <p:cNvPr id="28684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28685" name="Rectangle 14"/>
          <p:cNvSpPr/>
          <p:nvPr/>
        </p:nvSpPr>
        <p:spPr>
          <a:xfrm>
            <a:off x="539750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28686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28687" name="Rectangle 19"/>
          <p:cNvSpPr/>
          <p:nvPr/>
        </p:nvSpPr>
        <p:spPr>
          <a:xfrm>
            <a:off x="4067175" y="3932238"/>
            <a:ext cx="4465638" cy="273685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1、物品搬运时必须按要求穿戴劳动防护用品；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2、物品分类、分垛存放，垛与垛、垛与墙柱的距离不小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     于0.5米；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3、电气线路套管固定敷设，各类电器规范安装；不超负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     荷使用；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4、严禁吸烟、严禁使用明火；库内配备足量的消防器材；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5、严禁违章接线，电气装置定期检查；有破损及时更换。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 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</p:txBody>
      </p:sp>
      <p:pic>
        <p:nvPicPr>
          <p:cNvPr id="28688" name="Picture 17" descr="禁止烟火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36850" y="3790950"/>
            <a:ext cx="598488" cy="812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89" name="Picture 18" descr="当心火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8963" y="3790950"/>
            <a:ext cx="625475" cy="812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90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963" y="3763963"/>
            <a:ext cx="665162" cy="831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91" name="文本框 1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Rectangle 2"/>
          <p:cNvSpPr>
            <a:spLocks noGrp="1"/>
          </p:cNvSpPr>
          <p:nvPr/>
        </p:nvSpPr>
        <p:spPr>
          <a:xfrm>
            <a:off x="1260475" y="512763"/>
            <a:ext cx="6480175" cy="5048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3300"/>
                </a:solidFill>
              </a:rPr>
              <a:t>成 品 仓 库 安 全 风 险 明 白 卡</a:t>
            </a:r>
            <a:endParaRPr lang="zh-CN" altLang="en-US" sz="2400" b="1" dirty="0">
              <a:solidFill>
                <a:srgbClr val="FF3300"/>
              </a:solidFill>
            </a:endParaRPr>
          </a:p>
        </p:txBody>
      </p:sp>
      <p:sp>
        <p:nvSpPr>
          <p:cNvPr id="30723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成品仓库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30724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30725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风险等级：</a:t>
            </a:r>
            <a:endParaRPr lang="zh-CN" altLang="en-US" sz="16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00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30726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0727" name="Rectangle 10"/>
          <p:cNvSpPr/>
          <p:nvPr/>
        </p:nvSpPr>
        <p:spPr>
          <a:xfrm>
            <a:off x="4067175" y="1268413"/>
            <a:ext cx="4465638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0728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1、触电 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2、挤压、碰撞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3、火灾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4、其他伤害</a:t>
            </a:r>
            <a:endParaRPr lang="zh-CN" altLang="en-US" sz="1600" dirty="0"/>
          </a:p>
        </p:txBody>
      </p:sp>
      <p:sp>
        <p:nvSpPr>
          <p:cNvPr id="30729" name="矩形 14"/>
          <p:cNvSpPr/>
          <p:nvPr/>
        </p:nvSpPr>
        <p:spPr>
          <a:xfrm>
            <a:off x="4067175" y="1557338"/>
            <a:ext cx="4465638" cy="208756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1、物资收发作业：未穿戴劳保搬运重物砸伤脚、划伤手，物资</a:t>
            </a:r>
            <a:endParaRPr lang="zh-CN" altLang="en-US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 </a:t>
            </a:r>
            <a:r>
              <a:rPr lang="en-US" altLang="zh-CN" sz="1200" dirty="0"/>
              <a:t>     </a:t>
            </a:r>
            <a:r>
              <a:rPr lang="zh-CN" altLang="en-US" sz="1200" dirty="0"/>
              <a:t>摆放不规范；</a:t>
            </a:r>
            <a:endParaRPr lang="zh-CN" altLang="en-US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2、线路老化、短路，违章使用脑设备，违章吸烟，违章使用烟</a:t>
            </a:r>
            <a:endParaRPr lang="zh-CN" altLang="en-US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 </a:t>
            </a:r>
            <a:r>
              <a:rPr lang="en-US" altLang="zh-CN" sz="1200" dirty="0"/>
              <a:t>     </a:t>
            </a:r>
            <a:r>
              <a:rPr lang="zh-CN" altLang="en-US" sz="1200" dirty="0"/>
              <a:t>火，电器负荷过大线路安装不规范等引发火灾事故；</a:t>
            </a:r>
            <a:endParaRPr lang="zh-CN" altLang="en-US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3、通道容易堵塞造成消防疏散不及时；</a:t>
            </a:r>
            <a:endParaRPr lang="en-US" altLang="zh-CN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、存放易燃易爆化学等危险物品。</a:t>
            </a:r>
            <a:endParaRPr lang="zh-CN" altLang="en-US" sz="1200" dirty="0"/>
          </a:p>
        </p:txBody>
      </p:sp>
      <p:sp>
        <p:nvSpPr>
          <p:cNvPr id="30730" name="Rectangle 9"/>
          <p:cNvSpPr/>
          <p:nvPr/>
        </p:nvSpPr>
        <p:spPr>
          <a:xfrm>
            <a:off x="4067175" y="3573463"/>
            <a:ext cx="4465638" cy="360362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30731" name="Rectangle 12"/>
          <p:cNvSpPr/>
          <p:nvPr/>
        </p:nvSpPr>
        <p:spPr>
          <a:xfrm>
            <a:off x="1258888" y="4897438"/>
            <a:ext cx="2736850" cy="3365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无关人员禁止擅自取物！</a:t>
            </a:r>
            <a:endParaRPr lang="zh-CN" altLang="en-US" sz="1600" b="1" dirty="0"/>
          </a:p>
        </p:txBody>
      </p:sp>
      <p:sp>
        <p:nvSpPr>
          <p:cNvPr id="30732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30733" name="Rectangle 14"/>
          <p:cNvSpPr/>
          <p:nvPr/>
        </p:nvSpPr>
        <p:spPr>
          <a:xfrm>
            <a:off x="539750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30734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0735" name="Rectangle 19"/>
          <p:cNvSpPr/>
          <p:nvPr/>
        </p:nvSpPr>
        <p:spPr>
          <a:xfrm>
            <a:off x="4067175" y="3932238"/>
            <a:ext cx="4465638" cy="273685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1、物品搬运时必须按要求穿戴劳动防护用品；</a:t>
            </a:r>
            <a:endParaRPr lang="zh-CN" altLang="en-US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2、物品分类、分垛存放，垛与垛、垛与墙柱的距离不小</a:t>
            </a:r>
            <a:endParaRPr lang="zh-CN" altLang="en-US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于0.5米；</a:t>
            </a:r>
            <a:endParaRPr lang="zh-CN" altLang="en-US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3、电气线路套管固定敷设，各类电器规范安装；不超负</a:t>
            </a:r>
            <a:endParaRPr lang="zh-CN" altLang="en-US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     荷使用；</a:t>
            </a:r>
            <a:endParaRPr lang="zh-CN" altLang="en-US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4、严禁吸烟、严禁使用明火；库内配备足量的消防器材；</a:t>
            </a:r>
            <a:endParaRPr lang="zh-CN" altLang="en-US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5、严禁违章接线，电气装置定期检查；有破损及时更换；</a:t>
            </a:r>
            <a:endParaRPr lang="en-US" altLang="zh-CN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、严禁存放易爆易爆化学等危险物品。</a:t>
            </a:r>
            <a:endParaRPr lang="zh-CN" altLang="en-US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 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</p:txBody>
      </p:sp>
      <p:pic>
        <p:nvPicPr>
          <p:cNvPr id="30736" name="Picture 18" descr="当心火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47813" y="3790950"/>
            <a:ext cx="625475" cy="812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7" name="Picture 1" descr="C:\Users\Administrator\AppData\Roaming\Tencent\Users\3323077565\QQ\WinTemp\RichOle\L~JR[0ZOO03C1W[UNSEO~]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413" y="3790950"/>
            <a:ext cx="690562" cy="792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38" name="文本框 17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空 压 机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31747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空压机 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31748" name="Rectangle 4"/>
          <p:cNvSpPr/>
          <p:nvPr/>
        </p:nvSpPr>
        <p:spPr>
          <a:xfrm>
            <a:off x="684213" y="3068638"/>
            <a:ext cx="1873250" cy="63976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31749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31750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1751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1752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、机械伤害 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、触电 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、挤压、碰撞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、容器爆炸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5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31753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1、安全附件、急停按钮、连锁装置等失灵、失控引发事故；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2、电器元件失修、老化、线路破损；绝缘、接地不良引发事故；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3、未经培训操作、违章操作、指挥不当、误操作引发事故；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4、传动设备缺少防护，危险点缺少警示标志等引发事故；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5、压力表、安全阀未定期检验，超压运行引发事故。</a:t>
            </a:r>
            <a:endParaRPr lang="zh-CN" altLang="en-US" sz="1200" dirty="0"/>
          </a:p>
        </p:txBody>
      </p:sp>
      <p:sp>
        <p:nvSpPr>
          <p:cNvPr id="31754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1、操作人员需持证上岗；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2、操作人员需熟悉该设备安全操作规程，并按规程操作；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3、严格程序控制、定期检验、维修保养设备；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4、现场消防设施到位，安全附件定期检验；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5、传动部位安装防护罩和设置禁止吸烟等安全警示牌；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5、设备异常时要报告车间领导和应急值班；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6、平时加强巡检，发现空压机渗油必须停机检修，同时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      要卸载排空储气罐中的压力；</a:t>
            </a:r>
            <a:endParaRPr lang="zh-CN" altLang="en-US" sz="1200" dirty="0">
              <a:solidFill>
                <a:srgbClr val="FF3300"/>
              </a:solidFill>
            </a:endParaRPr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7、维修或调整机组之前，必须停机卸压并切断电源</a:t>
            </a:r>
            <a:r>
              <a:rPr lang="zh-CN" altLang="en-US" sz="1400" dirty="0"/>
              <a:t>。</a:t>
            </a:r>
            <a:endParaRPr lang="zh-CN" altLang="en-US" sz="1400" dirty="0"/>
          </a:p>
          <a:p>
            <a:pPr marL="342900" lvl="0" indent="-342900">
              <a:buNone/>
            </a:pPr>
            <a:endParaRPr lang="zh-CN" altLang="en-US" sz="1400" dirty="0"/>
          </a:p>
        </p:txBody>
      </p:sp>
      <p:sp>
        <p:nvSpPr>
          <p:cNvPr id="31755" name="Rectangle 9"/>
          <p:cNvSpPr/>
          <p:nvPr/>
        </p:nvSpPr>
        <p:spPr>
          <a:xfrm>
            <a:off x="4038600" y="3733800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31756" name="Rectangle 12"/>
          <p:cNvSpPr/>
          <p:nvPr/>
        </p:nvSpPr>
        <p:spPr>
          <a:xfrm>
            <a:off x="1258888" y="4724400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严禁未经培训操作！</a:t>
            </a:r>
            <a:endParaRPr lang="zh-CN" altLang="en-US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设备必须接地！</a:t>
            </a:r>
            <a:endParaRPr lang="zh-CN" altLang="en-US" sz="1800" b="1" dirty="0"/>
          </a:p>
        </p:txBody>
      </p:sp>
      <p:sp>
        <p:nvSpPr>
          <p:cNvPr id="31757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31758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31759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31760" name="Picture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3886200"/>
            <a:ext cx="609600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61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3886200"/>
            <a:ext cx="609600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62" name="Picture 18" descr="u=99693550,308890855&amp;fm=23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8588" y="3886200"/>
            <a:ext cx="609600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63" name="Picture 19" descr="7948693_164443930436_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7400" y="3886200"/>
            <a:ext cx="530225" cy="698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64" name="文本框 19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Rectangle 2"/>
          <p:cNvSpPr>
            <a:spLocks noGrp="1"/>
          </p:cNvSpPr>
          <p:nvPr/>
        </p:nvSpPr>
        <p:spPr>
          <a:xfrm>
            <a:off x="1260475" y="512763"/>
            <a:ext cx="6480175" cy="5048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</a:rPr>
              <a:t>配 电 房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32771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配电房 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32772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32773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风险等级：</a:t>
            </a:r>
            <a:endParaRPr lang="zh-CN" altLang="en-US" sz="16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00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32774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2775" name="Rectangle 10"/>
          <p:cNvSpPr/>
          <p:nvPr/>
        </p:nvSpPr>
        <p:spPr>
          <a:xfrm>
            <a:off x="4067175" y="1268413"/>
            <a:ext cx="4465638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2776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1、火灾 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2、触电 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3、其他伤害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32777" name="矩形 14"/>
          <p:cNvSpPr/>
          <p:nvPr/>
        </p:nvSpPr>
        <p:spPr>
          <a:xfrm>
            <a:off x="4067175" y="1557338"/>
            <a:ext cx="4465638" cy="208756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1、漏电、绝缘损坏、安全距离不够等原因造成触电；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2、用电设备的负载使用，以及电气连接线的松动和接触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     不良引起火灾；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3、工作人员思想麻痹，缺泛防火安全意识，引起火灾；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4、设备处于长时间运行状态，加速老化，增大了火灾的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      可能性；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5、雨水、小动物进入引起短路火灾；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6、操作人员未按规定穿戴劳动防护用品等引发事故；</a:t>
            </a:r>
            <a:endParaRPr lang="zh-CN" altLang="en-US" sz="1200" dirty="0"/>
          </a:p>
        </p:txBody>
      </p:sp>
      <p:sp>
        <p:nvSpPr>
          <p:cNvPr id="32778" name="Rectangle 9"/>
          <p:cNvSpPr/>
          <p:nvPr/>
        </p:nvSpPr>
        <p:spPr>
          <a:xfrm>
            <a:off x="4067175" y="3573463"/>
            <a:ext cx="4465638" cy="360362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32779" name="Rectangle 12"/>
          <p:cNvSpPr/>
          <p:nvPr/>
        </p:nvSpPr>
        <p:spPr>
          <a:xfrm>
            <a:off x="1258888" y="4854575"/>
            <a:ext cx="273685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非专业人员禁止进入！</a:t>
            </a:r>
            <a:endParaRPr lang="zh-CN" altLang="en-US" sz="1800" b="1" dirty="0"/>
          </a:p>
        </p:txBody>
      </p:sp>
      <p:sp>
        <p:nvSpPr>
          <p:cNvPr id="32780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   </a:t>
            </a: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32781" name="Rectangle 14"/>
          <p:cNvSpPr/>
          <p:nvPr/>
        </p:nvSpPr>
        <p:spPr>
          <a:xfrm>
            <a:off x="539750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32782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2783" name="Rectangle 19"/>
          <p:cNvSpPr/>
          <p:nvPr/>
        </p:nvSpPr>
        <p:spPr>
          <a:xfrm>
            <a:off x="4067175" y="3932238"/>
            <a:ext cx="4465638" cy="273685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1、操作人员必须经取得相应资格证书后方可上岗操作；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2、操作人员熟知本岗位安全操作规程，并按规程要求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      操作；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3、定期对电器设备进行预防性试验，绝缘工具定期检测；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4、防雷设施及接地保持有效完好，定期检测接地电阻，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     并符合要求。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5、消防器材齐全，挂放整齐，定期检查，保持有效完好；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6、室内外严禁堆放物品，保持通道畅通</a:t>
            </a:r>
            <a:r>
              <a:rPr lang="zh-CN" altLang="en-US" sz="1400" dirty="0"/>
              <a:t>。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</p:txBody>
      </p:sp>
      <p:pic>
        <p:nvPicPr>
          <p:cNvPr id="32784" name="Picture 17" descr="200906032036377604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16550" y="5807075"/>
            <a:ext cx="523875" cy="7191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85" name="Picture 18" descr="当心火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3513" y="3771900"/>
            <a:ext cx="658812" cy="855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86" name="Picture 19" descr="必须戴防护手套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0725" y="5749925"/>
            <a:ext cx="638175" cy="7921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87" name="Picture 20" descr="2010011609143070_S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088" y="3871913"/>
            <a:ext cx="977900" cy="7223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88" name="Picture 21" descr="2010011315103496_S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150" y="5759450"/>
            <a:ext cx="627063" cy="7826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89" name="Picture 22" descr="2010011315160019_S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1550" y="5762625"/>
            <a:ext cx="730250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90" name="Picture 16" descr="当心触电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5163" y="3757613"/>
            <a:ext cx="620712" cy="863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91" name="文本框 22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Rectangle 2"/>
          <p:cNvSpPr>
            <a:spLocks noGrp="1"/>
          </p:cNvSpPr>
          <p:nvPr/>
        </p:nvSpPr>
        <p:spPr>
          <a:xfrm>
            <a:off x="1258888" y="512763"/>
            <a:ext cx="6480175" cy="5048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</a:rPr>
              <a:t>电 气 设 备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33795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电气设备 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33796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33797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风险等级：</a:t>
            </a:r>
            <a:endParaRPr lang="zh-CN" altLang="en-US" sz="16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00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33798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3799" name="Rectangle 10"/>
          <p:cNvSpPr/>
          <p:nvPr/>
        </p:nvSpPr>
        <p:spPr>
          <a:xfrm>
            <a:off x="4067175" y="1268413"/>
            <a:ext cx="4465638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3800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1、火灾 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2、触电 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3、爆炸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、其他伤害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33801" name="矩形 14"/>
          <p:cNvSpPr/>
          <p:nvPr/>
        </p:nvSpPr>
        <p:spPr>
          <a:xfrm>
            <a:off x="4067175" y="1557338"/>
            <a:ext cx="4465638" cy="208756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1、线路铺设时绝缘不良或未设置接地装置，导致触电事故，或局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部变热引燃易燃物质；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2、易燃易爆场所未设置防爆电器或防爆电器等级不够。</a:t>
            </a:r>
            <a:endParaRPr lang="zh-CN" altLang="en-US" sz="1200" dirty="0"/>
          </a:p>
        </p:txBody>
      </p:sp>
      <p:sp>
        <p:nvSpPr>
          <p:cNvPr id="33802" name="Rectangle 9"/>
          <p:cNvSpPr/>
          <p:nvPr/>
        </p:nvSpPr>
        <p:spPr>
          <a:xfrm>
            <a:off x="4067175" y="3573463"/>
            <a:ext cx="4465638" cy="360362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33803" name="Rectangle 12"/>
          <p:cNvSpPr/>
          <p:nvPr/>
        </p:nvSpPr>
        <p:spPr>
          <a:xfrm>
            <a:off x="1258888" y="4724400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非本设备人员禁止操作！</a:t>
            </a:r>
            <a:endParaRPr lang="en-US" altLang="zh-CN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必须进行设备检点！</a:t>
            </a:r>
            <a:endParaRPr lang="zh-CN" altLang="en-US" sz="1800" b="1" dirty="0"/>
          </a:p>
        </p:txBody>
      </p:sp>
      <p:sp>
        <p:nvSpPr>
          <p:cNvPr id="33804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   </a:t>
            </a: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33805" name="Rectangle 14"/>
          <p:cNvSpPr/>
          <p:nvPr/>
        </p:nvSpPr>
        <p:spPr>
          <a:xfrm>
            <a:off x="539750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33806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3807" name="Rectangle 19"/>
          <p:cNvSpPr/>
          <p:nvPr/>
        </p:nvSpPr>
        <p:spPr>
          <a:xfrm>
            <a:off x="4067175" y="3932238"/>
            <a:ext cx="4465638" cy="273685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1、线路穿墙、楼板或埋地铺设时均应穿管或采取其他保护措施，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穿金属管时，管口应装绝缘护套；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2、电缆沟应有防火、排水措施，电缆桥架和金属线槽的</a:t>
            </a:r>
            <a:r>
              <a:rPr lang="en-US" altLang="zh-CN" sz="1200" dirty="0"/>
              <a:t>PE</a:t>
            </a:r>
            <a:r>
              <a:rPr lang="zh-CN" altLang="en-US" sz="1200" dirty="0"/>
              <a:t>线应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连接可靠；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3、安装满足线路通（断）能力的开关、短路保护、过负荷保护和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接地故障保护等装置；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4、高压电气线路试验区域应有可靠的封闭连锁装置；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5、电柜底部周边腾空区域应增加防鼠措施，避免暴露；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6、防爆场所应配防爆电器，应根据爆炸性危险区域的等级及爆炸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性气体混合物的级别、组别，正确选择相应类型的级别和组别的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电气设备，并应安装漏电保护装置</a:t>
            </a:r>
            <a:r>
              <a:rPr lang="zh-CN" altLang="en-US" sz="1400" dirty="0"/>
              <a:t>。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</p:txBody>
      </p:sp>
      <p:pic>
        <p:nvPicPr>
          <p:cNvPr id="33808" name="Picture 18" descr="当心火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71763" y="3768725"/>
            <a:ext cx="609600" cy="849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809" name="Picture 16" descr="当心触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163" y="3757613"/>
            <a:ext cx="620712" cy="863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810" name="Picture 19" descr="当心爆炸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225" y="3757613"/>
            <a:ext cx="639763" cy="860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811" name="文本框 18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叉 车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34819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叉 车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34820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34821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34822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4823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4824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、机械伤害 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、撞击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、挤压、碰撞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、物体打击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5</a:t>
            </a:r>
            <a:r>
              <a:rPr lang="zh-CN" altLang="en-US" sz="1600" dirty="0"/>
              <a:t>、高处坠落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6</a:t>
            </a:r>
            <a:r>
              <a:rPr lang="zh-CN" altLang="en-US" sz="1600" dirty="0"/>
              <a:t>、车辆伤害</a:t>
            </a:r>
            <a:endParaRPr lang="zh-CN" altLang="en-US" sz="1600" dirty="0"/>
          </a:p>
        </p:txBody>
      </p:sp>
      <p:sp>
        <p:nvSpPr>
          <p:cNvPr id="34825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1、车辆灯光失效、喇叭不响、离合器、制动、方向等性能失效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2、未按规定时速运行或车辆带故障行驶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3、车辆倒车、行驶时对周边环境观察不仔细或判断失误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4、未按“叉车工作业八不准”规定要求作业。</a:t>
            </a:r>
            <a:endParaRPr lang="zh-CN" altLang="en-US" sz="1200" dirty="0"/>
          </a:p>
        </p:txBody>
      </p:sp>
      <p:sp>
        <p:nvSpPr>
          <p:cNvPr id="34826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1、驾驶人员每日开始工作前对叉车性能进行检查，发现车辆灯光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失效、喇叭不响，离合器、制动、方向等性能失效等异常立即停止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作业，并反馈维修工；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2、叉车在厂区道路行驶应小于</a:t>
            </a:r>
            <a:r>
              <a:rPr lang="en-US" altLang="zh-CN" sz="1200" dirty="0"/>
              <a:t>15</a:t>
            </a:r>
            <a:r>
              <a:rPr lang="zh-CN" altLang="en-US" sz="1200" dirty="0"/>
              <a:t>公里</a:t>
            </a:r>
            <a:r>
              <a:rPr lang="en-US" altLang="zh-CN" sz="1200" dirty="0"/>
              <a:t>/</a:t>
            </a:r>
            <a:r>
              <a:rPr lang="zh-CN" altLang="en-US" sz="1200" dirty="0"/>
              <a:t>小时，车间内部行驶应小于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公里</a:t>
            </a:r>
            <a:r>
              <a:rPr lang="en-US" altLang="zh-CN" sz="1200" dirty="0"/>
              <a:t>/</a:t>
            </a:r>
            <a:r>
              <a:rPr lang="zh-CN" altLang="en-US" sz="1200" dirty="0"/>
              <a:t>小时，出现故障立即停止严禁带故障行驶；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3、起步时应查看周围有无人员和障碍物，然后鸣笛起步，在叉车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流转频繁的路口和路段设立人行通道，并保留安全距离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4、严格按照“叉车工作业八不准”规定要求作业，并在现场目视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化。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34827" name="Rectangle 9"/>
          <p:cNvSpPr/>
          <p:nvPr/>
        </p:nvSpPr>
        <p:spPr>
          <a:xfrm>
            <a:off x="4067175" y="3716338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34828" name="Rectangle 12"/>
          <p:cNvSpPr/>
          <p:nvPr/>
        </p:nvSpPr>
        <p:spPr>
          <a:xfrm>
            <a:off x="1258888" y="4724400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非本设备人员禁止</a:t>
            </a:r>
            <a:r>
              <a:rPr lang="en-US" altLang="zh-CN" sz="1800" b="1" dirty="0"/>
              <a:t>操作！</a:t>
            </a:r>
            <a:endParaRPr lang="en-US" altLang="zh-CN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必须进行设备检点！</a:t>
            </a:r>
            <a:endParaRPr lang="zh-CN" altLang="en-US" sz="1800" b="1" dirty="0"/>
          </a:p>
        </p:txBody>
      </p:sp>
      <p:sp>
        <p:nvSpPr>
          <p:cNvPr id="34829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34830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34831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34832" name="Picture 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28850" y="3848100"/>
            <a:ext cx="611188" cy="774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33" name="文本框 16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叉 车 工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35843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叉车工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35844" name="Rectangle 4"/>
          <p:cNvSpPr/>
          <p:nvPr/>
        </p:nvSpPr>
        <p:spPr>
          <a:xfrm>
            <a:off x="684213" y="3068638"/>
            <a:ext cx="1873250" cy="6413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35845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35846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5847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5848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、机械伤害 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、撞击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、挤压、碰撞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、物体打击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5</a:t>
            </a:r>
            <a:r>
              <a:rPr lang="zh-CN" altLang="en-US" sz="1600" dirty="0"/>
              <a:t>、高处坠落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6</a:t>
            </a:r>
            <a:r>
              <a:rPr lang="zh-CN" altLang="en-US" sz="1600" dirty="0"/>
              <a:t>、车辆伤害</a:t>
            </a:r>
            <a:endParaRPr lang="zh-CN" altLang="en-US" sz="1600" dirty="0"/>
          </a:p>
        </p:txBody>
      </p:sp>
      <p:sp>
        <p:nvSpPr>
          <p:cNvPr id="35849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1、车辆带故障行驶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2、超速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3、倒车不观察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4、违反操作规程。</a:t>
            </a:r>
            <a:endParaRPr lang="zh-CN" altLang="en-US" sz="1200" dirty="0"/>
          </a:p>
        </p:txBody>
      </p:sp>
      <p:sp>
        <p:nvSpPr>
          <p:cNvPr id="35850" name="Rectangle 10"/>
          <p:cNvSpPr/>
          <p:nvPr/>
        </p:nvSpPr>
        <p:spPr>
          <a:xfrm>
            <a:off x="4067175" y="4076700"/>
            <a:ext cx="4537075" cy="24479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1、驾驶人员必须经取得相应资格证书后方可上岗操作；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2</a:t>
            </a:r>
            <a:r>
              <a:rPr lang="zh-CN" altLang="en-US" sz="1200" dirty="0"/>
              <a:t>、</a:t>
            </a:r>
            <a:r>
              <a:rPr lang="zh-CN" altLang="en-US" sz="1200" dirty="0">
                <a:sym typeface="宋体" panose="02010600030101010101" pitchFamily="2" charset="-122"/>
              </a:rPr>
              <a:t>驾驶人员</a:t>
            </a:r>
            <a:r>
              <a:rPr lang="zh-CN" altLang="en-US" sz="1200" dirty="0"/>
              <a:t>每日开始工作前对叉车性能进行检查，发现车辆灯光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失效、喇叭不响，离合器、制动、方向等性能失效等异常立即停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止作业，并反馈维修工；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2、叉车在厂区道路行驶应小于</a:t>
            </a:r>
            <a:r>
              <a:rPr lang="en-US" altLang="zh-CN" sz="1200" dirty="0"/>
              <a:t>15</a:t>
            </a:r>
            <a:r>
              <a:rPr lang="zh-CN" altLang="en-US" sz="1200" dirty="0"/>
              <a:t>公里</a:t>
            </a:r>
            <a:r>
              <a:rPr lang="en-US" altLang="zh-CN" sz="1200" dirty="0"/>
              <a:t>/</a:t>
            </a:r>
            <a:r>
              <a:rPr lang="zh-CN" altLang="en-US" sz="1200" dirty="0"/>
              <a:t>小时，车间内部行驶应小于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5</a:t>
            </a:r>
            <a:r>
              <a:rPr lang="zh-CN" altLang="en-US" sz="1200" dirty="0"/>
              <a:t>公里</a:t>
            </a:r>
            <a:r>
              <a:rPr lang="en-US" altLang="zh-CN" sz="1200" dirty="0"/>
              <a:t>/</a:t>
            </a:r>
            <a:r>
              <a:rPr lang="zh-CN" altLang="en-US" sz="1200" dirty="0"/>
              <a:t>小时，出现故障立即停止严禁带故障行驶；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3、起步时应查看周围有无人员和障碍物，然后鸣笛起步，在叉车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流转频繁的路口和路段设立人行通道，并保留安全距离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4、行驶中货叉低端高度应保持在</a:t>
            </a:r>
            <a:r>
              <a:rPr lang="en-US" altLang="zh-CN" sz="1200" dirty="0"/>
              <a:t>300-400mm</a:t>
            </a:r>
            <a:r>
              <a:rPr lang="zh-CN" altLang="en-US" sz="1200" dirty="0"/>
              <a:t>之间；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、严格按照操作规程要求作业。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35851" name="Rectangle 9"/>
          <p:cNvSpPr/>
          <p:nvPr/>
        </p:nvSpPr>
        <p:spPr>
          <a:xfrm>
            <a:off x="4067175" y="3709988"/>
            <a:ext cx="4537075" cy="366712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35852" name="Rectangle 12"/>
          <p:cNvSpPr/>
          <p:nvPr/>
        </p:nvSpPr>
        <p:spPr>
          <a:xfrm>
            <a:off x="1258888" y="4859338"/>
            <a:ext cx="273685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必须进行设备检点！</a:t>
            </a:r>
            <a:endParaRPr lang="zh-CN" altLang="en-US" sz="1800" b="1" dirty="0"/>
          </a:p>
        </p:txBody>
      </p:sp>
      <p:sp>
        <p:nvSpPr>
          <p:cNvPr id="35853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35854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35855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35856" name="Picture 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55713" y="3783013"/>
            <a:ext cx="623887" cy="790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57" name="Picture 1" descr="C:\Users\Administrator\AppData\Roaming\Tencent\Users\3323077565\QQ\WinTemp\RichOle\H`D6}{ZI(HBBXR]%~1QQ{$J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0363" y="3751263"/>
            <a:ext cx="6350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58" name="Picture 17" descr="F:\标准化资料[模板】\6.风险点告知牌\成都爱迪空调制造有限公司安全风险告知牌\安全标志\警告标识\注意安全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0575" y="3738563"/>
            <a:ext cx="628650" cy="8715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59" name="文本框 18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Rectangle 2"/>
          <p:cNvSpPr>
            <a:spLocks noGrp="1"/>
          </p:cNvSpPr>
          <p:nvPr/>
        </p:nvSpPr>
        <p:spPr>
          <a:xfrm>
            <a:off x="1260475" y="512763"/>
            <a:ext cx="6480175" cy="5048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3300"/>
                </a:solidFill>
              </a:rPr>
              <a:t>储 气 罐 安 全 风 险 明 白 卡</a:t>
            </a:r>
            <a:endParaRPr lang="zh-CN" altLang="en-US" sz="2400" b="1" dirty="0">
              <a:solidFill>
                <a:srgbClr val="FF3300"/>
              </a:solidFill>
            </a:endParaRPr>
          </a:p>
        </p:txBody>
      </p:sp>
      <p:sp>
        <p:nvSpPr>
          <p:cNvPr id="37891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储气罐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37892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37893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风险等级：</a:t>
            </a:r>
            <a:endParaRPr lang="zh-CN" altLang="en-US" sz="16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00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37894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7895" name="Rectangle 10"/>
          <p:cNvSpPr/>
          <p:nvPr/>
        </p:nvSpPr>
        <p:spPr>
          <a:xfrm>
            <a:off x="4067175" y="1268413"/>
            <a:ext cx="4465638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7896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1、触电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、容器爆炸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、机械伤害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37897" name="矩形 14"/>
          <p:cNvSpPr/>
          <p:nvPr/>
        </p:nvSpPr>
        <p:spPr>
          <a:xfrm>
            <a:off x="4067175" y="1557338"/>
            <a:ext cx="4465638" cy="208756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1、安全阀失效引起罐体爆炸；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2、压力表失效引起监督失误导致爆炸；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3、罐体长期积油导致火灾</a:t>
            </a:r>
            <a:r>
              <a:rPr lang="zh-CN" altLang="en-US" sz="1200" dirty="0"/>
              <a:t>。</a:t>
            </a:r>
            <a:endParaRPr lang="zh-CN" altLang="en-US" sz="1200" dirty="0"/>
          </a:p>
        </p:txBody>
      </p:sp>
      <p:sp>
        <p:nvSpPr>
          <p:cNvPr id="37898" name="Rectangle 9"/>
          <p:cNvSpPr/>
          <p:nvPr/>
        </p:nvSpPr>
        <p:spPr>
          <a:xfrm>
            <a:off x="4067175" y="3573463"/>
            <a:ext cx="4465638" cy="360362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37899" name="Rectangle 12"/>
          <p:cNvSpPr/>
          <p:nvPr/>
        </p:nvSpPr>
        <p:spPr>
          <a:xfrm>
            <a:off x="1260475" y="4897438"/>
            <a:ext cx="2736850" cy="3365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严禁烟火！</a:t>
            </a:r>
            <a:endParaRPr lang="zh-CN" altLang="en-US" sz="1600" b="1" dirty="0"/>
          </a:p>
        </p:txBody>
      </p:sp>
      <p:sp>
        <p:nvSpPr>
          <p:cNvPr id="37900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37901" name="Rectangle 14"/>
          <p:cNvSpPr/>
          <p:nvPr/>
        </p:nvSpPr>
        <p:spPr>
          <a:xfrm>
            <a:off x="539750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37902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7903" name="Rectangle 19"/>
          <p:cNvSpPr/>
          <p:nvPr/>
        </p:nvSpPr>
        <p:spPr>
          <a:xfrm>
            <a:off x="4067175" y="3933825"/>
            <a:ext cx="4465638" cy="273685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1、安全阀一般每年至少应检验一次，平常应经常检查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     其动作灵活情况；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2、压力表每六个月应校验一次，平常应经常检查压力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    </a:t>
            </a:r>
            <a:r>
              <a:rPr lang="en-US" altLang="zh-CN" sz="1400" dirty="0"/>
              <a:t> </a:t>
            </a:r>
            <a:r>
              <a:rPr lang="zh-CN" altLang="en-US" sz="1400" dirty="0"/>
              <a:t>表工作是否正常；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3、排污阀应定期排放，以免积水过多加速罐体腐蚀而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    </a:t>
            </a:r>
            <a:r>
              <a:rPr lang="en-US" altLang="zh-CN" sz="1400" dirty="0"/>
              <a:t> </a:t>
            </a:r>
            <a:r>
              <a:rPr lang="zh-CN" altLang="en-US" sz="1400" dirty="0"/>
              <a:t>影响储气罐的使用寿命；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4、使用中如发现罐体表面油漆掉落较为严重的，应重新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400" dirty="0"/>
              <a:t>     </a:t>
            </a:r>
            <a:r>
              <a:rPr lang="zh-CN" altLang="en-US" sz="1400" dirty="0"/>
              <a:t>喷漆发防局部过度腐蚀而影响使用寿命；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5、用户视实际使用状况，应对空气储罐进行定期清洗，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400" dirty="0"/>
              <a:t>     </a:t>
            </a:r>
            <a:r>
              <a:rPr lang="zh-CN" altLang="en-US" sz="1400" dirty="0"/>
              <a:t>保证罐内清洁，以防罐内积油而产生火灾隐患。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 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</p:txBody>
      </p:sp>
      <p:pic>
        <p:nvPicPr>
          <p:cNvPr id="37904" name="Picture 17" descr="禁止烟火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2100" y="3732213"/>
            <a:ext cx="671513" cy="911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905" name="Picture 18" descr="当心火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575" y="3716338"/>
            <a:ext cx="706438" cy="917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906" name="Picture 20" descr="禁止吸烟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413" y="3717925"/>
            <a:ext cx="674687" cy="935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907" name="Picture 21" descr="禁止用水灭火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7600" y="3746500"/>
            <a:ext cx="639763" cy="887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908" name="文本框 19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焊 接 岗 位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38915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焊接岗位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38916" name="Rectangle 4"/>
          <p:cNvSpPr/>
          <p:nvPr/>
        </p:nvSpPr>
        <p:spPr>
          <a:xfrm>
            <a:off x="684213" y="3068638"/>
            <a:ext cx="1873250" cy="6477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38917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38918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8919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8920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、其他伤害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38921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1</a:t>
            </a:r>
            <a:r>
              <a:rPr lang="zh-CN" altLang="en-US" sz="1200" dirty="0"/>
              <a:t>、设施、设备存在缺陷、带病运行（护罩缺失、外壳未接地、防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脱钩失效、应急救援器材未配备或失效等）；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2</a:t>
            </a:r>
            <a:r>
              <a:rPr lang="zh-CN" altLang="en-US" sz="1200" dirty="0"/>
              <a:t>、作业活动违反安全操作规程（无证上岗、劳保穿戴不规范、违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章操作等）；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3</a:t>
            </a:r>
            <a:r>
              <a:rPr lang="zh-CN" altLang="en-US" sz="1200" dirty="0"/>
              <a:t>、安全通道不畅，作业场所存在风险（坑、沟、平台等缺少护栏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盖板，物料放置不规范占用安全通道等；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、安全教育不足，隐患排查不彻底，应急演练不足。</a:t>
            </a:r>
            <a:endParaRPr lang="zh-CN" altLang="en-US" sz="1200" dirty="0"/>
          </a:p>
        </p:txBody>
      </p:sp>
      <p:sp>
        <p:nvSpPr>
          <p:cNvPr id="38922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1、做好设备维护保养工作，及时消除隐患；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2、严格按照安全操作规程操作，杜绝“三违”现象；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3、及时消除作业环境存在的风险，规范物料放置；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、加强安全教育培训，做好隐患排查治理，加强应急演练。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38923" name="Rectangle 9"/>
          <p:cNvSpPr/>
          <p:nvPr/>
        </p:nvSpPr>
        <p:spPr>
          <a:xfrm>
            <a:off x="4067175" y="3644900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38924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38925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38926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38927" name="Picture 18" descr="当心火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51050" y="3756025"/>
            <a:ext cx="725488" cy="923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28" name="Rectangle 11"/>
          <p:cNvSpPr/>
          <p:nvPr/>
        </p:nvSpPr>
        <p:spPr>
          <a:xfrm>
            <a:off x="1260475" y="4752975"/>
            <a:ext cx="2736850" cy="5842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非本设备人员禁止操作！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必须进行设备检点！</a:t>
            </a:r>
            <a:endParaRPr lang="zh-CN" altLang="en-US" sz="1600" b="1" dirty="0"/>
          </a:p>
        </p:txBody>
      </p:sp>
      <p:pic>
        <p:nvPicPr>
          <p:cNvPr id="38929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888" y="3767138"/>
            <a:ext cx="712787" cy="890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930" name="Picture 2" descr="F:\标准化资料[模板】\6.风险点告知牌\成都爱迪空调制造有限公司安全风险告知牌\安全标志\指令标识\必须穿防护服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6238" y="3756025"/>
            <a:ext cx="708025" cy="890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31" name="文本框 18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电 焊 机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40963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电焊机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40964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40965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40966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0967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0968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、其他伤害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40969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1</a:t>
            </a:r>
            <a:r>
              <a:rPr lang="zh-CN" altLang="en-US" sz="1200" dirty="0"/>
              <a:t>、电焊机绝缘电阻不符合；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2</a:t>
            </a:r>
            <a:r>
              <a:rPr lang="zh-CN" altLang="en-US" sz="1200" dirty="0"/>
              <a:t>、焊机电源输入、二次输出端无屏护；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3</a:t>
            </a:r>
            <a:r>
              <a:rPr lang="zh-CN" altLang="en-US" sz="1200" dirty="0"/>
              <a:t>、焊机</a:t>
            </a:r>
            <a:r>
              <a:rPr lang="en-US" altLang="zh-CN" sz="1200" dirty="0"/>
              <a:t>PE</a:t>
            </a:r>
            <a:r>
              <a:rPr lang="zh-CN" altLang="en-US" sz="1200" dirty="0"/>
              <a:t>连接不可靠；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、焊接区域易燃易爆物未清理；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、焊钳破损，绝缘不良。</a:t>
            </a:r>
            <a:endParaRPr lang="zh-CN" altLang="en-US" sz="1200" dirty="0"/>
          </a:p>
        </p:txBody>
      </p:sp>
      <p:sp>
        <p:nvSpPr>
          <p:cNvPr id="40970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1、每半年检测一次绝缘电阻；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2、电源输入、二次输出端确保屏护完好；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3、定期检查</a:t>
            </a:r>
            <a:r>
              <a:rPr lang="en-US" altLang="zh-CN" sz="1200" dirty="0"/>
              <a:t>PE</a:t>
            </a:r>
            <a:r>
              <a:rPr lang="zh-CN" altLang="en-US" sz="1200" dirty="0"/>
              <a:t>连接可靠；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、焊接前进行现场清理；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、使用前检查焊钳、电缆线、破损及时更换；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、严格遵守操作规程。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40971" name="Rectangle 9"/>
          <p:cNvSpPr/>
          <p:nvPr/>
        </p:nvSpPr>
        <p:spPr>
          <a:xfrm>
            <a:off x="4079875" y="3716338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0972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40973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40974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40975" name="Picture 18" descr="当心火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33650" y="3756025"/>
            <a:ext cx="725488" cy="923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76" name="Rectangle 11"/>
          <p:cNvSpPr/>
          <p:nvPr/>
        </p:nvSpPr>
        <p:spPr>
          <a:xfrm>
            <a:off x="1260475" y="4752975"/>
            <a:ext cx="2736850" cy="5842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非本设备人员禁止操作！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必须进行设备检点！</a:t>
            </a:r>
            <a:endParaRPr lang="zh-CN" altLang="en-US" sz="1600" b="1" dirty="0"/>
          </a:p>
        </p:txBody>
      </p:sp>
      <p:pic>
        <p:nvPicPr>
          <p:cNvPr id="4097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5125" y="3767138"/>
            <a:ext cx="712788" cy="8905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78" name="文本框 17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点 焊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41987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点焊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41988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41989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41990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1991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1992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、其他伤害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41993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    违反操作规程将手放在两电极之间，造成安全事故。</a:t>
            </a:r>
            <a:endParaRPr lang="zh-CN" altLang="en-US" sz="1200" dirty="0"/>
          </a:p>
        </p:txBody>
      </p:sp>
      <p:sp>
        <p:nvSpPr>
          <p:cNvPr id="41994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1、作业前参加安全培训，合格后方可上岗；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2、作业前穿戴好劳动防护作品，长发须戴发帽；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3、检查点焊机电源接线端子是否锁紧，绝对不可松动，以保安全；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、检查电极头与其他接触，注意清洁及锁紧螺丝；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、特别注意任何时候，均不得将手放在两电极之间，以保证操作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的安全。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41995" name="Rectangle 9"/>
          <p:cNvSpPr/>
          <p:nvPr/>
        </p:nvSpPr>
        <p:spPr>
          <a:xfrm>
            <a:off x="4079875" y="3716338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1996" name="Rectangle 12"/>
          <p:cNvSpPr/>
          <p:nvPr/>
        </p:nvSpPr>
        <p:spPr>
          <a:xfrm>
            <a:off x="1258888" y="4883150"/>
            <a:ext cx="273685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作业人员需执证上岗！</a:t>
            </a:r>
            <a:endParaRPr lang="zh-CN" altLang="en-US" sz="1800" b="1" dirty="0"/>
          </a:p>
        </p:txBody>
      </p:sp>
      <p:sp>
        <p:nvSpPr>
          <p:cNvPr id="41997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41998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41999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42000" name="Picture 18" descr="当心火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62238" y="3733800"/>
            <a:ext cx="762000" cy="971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2001" name="Picture 19" descr="当心爆炸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813" y="3733800"/>
            <a:ext cx="765175" cy="1028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2002" name="文本框 17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二氧化碳气体保护焊安全风险明白卡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43011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400" b="1" dirty="0"/>
              <a:t>二氧化碳气体保护焊</a:t>
            </a:r>
            <a:endParaRPr lang="zh-CN" altLang="en-US" sz="14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43012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43013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43014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3015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3016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、爆炸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、灼烫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5</a:t>
            </a:r>
            <a:r>
              <a:rPr lang="zh-CN" altLang="en-US" sz="1600" dirty="0"/>
              <a:t>、中毒和窒息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6</a:t>
            </a:r>
            <a:r>
              <a:rPr lang="zh-CN" altLang="en-US" sz="1600" dirty="0"/>
              <a:t>、尘肺</a:t>
            </a:r>
            <a:endParaRPr lang="zh-CN" altLang="en-US" sz="1600" dirty="0"/>
          </a:p>
        </p:txBody>
      </p:sp>
      <p:sp>
        <p:nvSpPr>
          <p:cNvPr id="43017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1</a:t>
            </a:r>
            <a:r>
              <a:rPr lang="zh-CN" altLang="en-US" sz="1200" dirty="0"/>
              <a:t>、粉尘：电焊烟尘，气体保护焊采用保护气体代替焊药和焊剂，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其电焊烟尘产生的量要比手工电弧烛少很多，但有害气体的量要高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好几倍；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2</a:t>
            </a:r>
            <a:r>
              <a:rPr lang="zh-CN" altLang="en-US" sz="1200" dirty="0"/>
              <a:t>、毒物：一氧化碳、氮氧化物、臭氧，焊丝中含量较高金属的氧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化物；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3</a:t>
            </a:r>
            <a:r>
              <a:rPr lang="zh-CN" altLang="en-US" sz="1200" dirty="0"/>
              <a:t>、物理因素：紫外线、噪声、不熔化电极氩弧焊使用钍钨棒做为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电极产生的放射性危害；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、光：在焊接过程中，会产生外露电弧，形成光辐射；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、窒息：二氧化碳气体泄露，造成窒息事故。</a:t>
            </a:r>
            <a:endParaRPr lang="zh-CN" altLang="en-US" sz="1200" dirty="0"/>
          </a:p>
        </p:txBody>
      </p:sp>
      <p:sp>
        <p:nvSpPr>
          <p:cNvPr id="43018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1、焊接作业现场周围</a:t>
            </a:r>
            <a:r>
              <a:rPr lang="en-US" altLang="zh-CN" sz="1200" dirty="0"/>
              <a:t>10cm</a:t>
            </a:r>
            <a:r>
              <a:rPr lang="zh-CN" altLang="en-US" sz="1200" dirty="0"/>
              <a:t>范围内不得堆放易燃易爆物品；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2、焊工必须经安全技术培训、考核、持证上岗；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3、作业前应检查焊机、线路、焊机外壳保护接零等，确认安全后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方可作业；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、作业中发现气路或气阀漏气时，必须立即停止作业；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、在作业时穿戴好防护工具，设置防护屏防护光辐射；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、局部通风，防止焊接尘烟及有害气体的危害。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43019" name="Rectangle 9"/>
          <p:cNvSpPr/>
          <p:nvPr/>
        </p:nvSpPr>
        <p:spPr>
          <a:xfrm>
            <a:off x="4057650" y="3716338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3020" name="Rectangle 12"/>
          <p:cNvSpPr/>
          <p:nvPr/>
        </p:nvSpPr>
        <p:spPr>
          <a:xfrm>
            <a:off x="1258888" y="4724400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非本设备人员禁止操作！</a:t>
            </a:r>
            <a:endParaRPr lang="en-US" altLang="zh-CN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必须进行设备检点！</a:t>
            </a:r>
            <a:endParaRPr lang="zh-CN" altLang="en-US" sz="1800" b="1" dirty="0"/>
          </a:p>
        </p:txBody>
      </p:sp>
      <p:sp>
        <p:nvSpPr>
          <p:cNvPr id="43021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43022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43023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43024" name="Picture 19" descr="当心爆炸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82738" y="3744913"/>
            <a:ext cx="663575" cy="892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25" name="Picture 2" descr="F:\标准化资料[模板】\6.风险点告知牌\成都爱迪空调制造有限公司安全风险告知牌\安全标志\警告标识\注意防尘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" y="3740150"/>
            <a:ext cx="687388" cy="9096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26" name="Picture 4" descr="F:\标准化资料[模板】\6.风险点告知牌\成都爱迪空调制造有限公司安全风险告知牌\安全标志\警告标识\当心烫伤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8238" y="3757613"/>
            <a:ext cx="627062" cy="892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27" name="Picture 5" descr="C:\Users\Administrator\AppData\Roaming\Tencent\Users\3323077565\QQ\WinTemp\RichOle\U00O1ZU14)Z8HHDUPD~}U%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2775" y="3768725"/>
            <a:ext cx="698500" cy="849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28" name="文本框 19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Rectangle 2"/>
          <p:cNvSpPr>
            <a:spLocks noGrp="1"/>
          </p:cNvSpPr>
          <p:nvPr>
            <p:ph type="title"/>
          </p:nvPr>
        </p:nvSpPr>
        <p:spPr>
          <a:xfrm>
            <a:off x="1260475" y="533400"/>
            <a:ext cx="6664325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工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业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气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瓶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44035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工业气瓶</a:t>
            </a:r>
            <a:endParaRPr lang="zh-CN" altLang="en-US" sz="1600" b="1" dirty="0"/>
          </a:p>
        </p:txBody>
      </p:sp>
      <p:sp>
        <p:nvSpPr>
          <p:cNvPr id="44036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44037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44038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4039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4040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、容器爆炸 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、火灾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、灼烫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44041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400" dirty="0"/>
              <a:t>1、工业气瓶损伤、腐蚀、安全附件缺损；</a:t>
            </a:r>
            <a:endParaRPr lang="zh-CN" altLang="en-US" sz="14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400" dirty="0"/>
              <a:t>2、工业气瓶超检验周期使用；</a:t>
            </a:r>
            <a:endParaRPr lang="zh-CN" altLang="en-US" sz="14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400" dirty="0"/>
              <a:t>3、工业气瓶存放和使用没有采用防倾倒装置；</a:t>
            </a:r>
            <a:endParaRPr lang="zh-CN" altLang="en-US" sz="14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400" dirty="0"/>
              <a:t>4、工业气瓶存放和使用与明火的安全间距不符合要求；</a:t>
            </a:r>
            <a:endParaRPr lang="zh-CN" altLang="en-US" sz="14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400" dirty="0"/>
              <a:t>5、皮管破裂或施焊作业现场未对易燃物进行清理。</a:t>
            </a:r>
            <a:endParaRPr lang="zh-CN" altLang="en-US" sz="1400" dirty="0"/>
          </a:p>
        </p:txBody>
      </p:sp>
      <p:sp>
        <p:nvSpPr>
          <p:cNvPr id="44042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1、严格执行各项规章制度和岗位安全操作规程；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2、在检验周期内使用，定期检验保证气瓶安全附件完好；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3、存放和使用工业气瓶时必须使用防倾倒措施；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4、使用时与氧气间距应≥5米，距明火不得小于≤10米；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5、作业时更换或清理作业现场易燃物；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6、现场使用时气瓶必须竖立；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7、乙炔气瓶按要求安装回火装置。</a:t>
            </a:r>
            <a:endParaRPr lang="zh-CN" altLang="en-US" sz="1400" dirty="0"/>
          </a:p>
        </p:txBody>
      </p:sp>
      <p:sp>
        <p:nvSpPr>
          <p:cNvPr id="44043" name="Rectangle 9"/>
          <p:cNvSpPr/>
          <p:nvPr/>
        </p:nvSpPr>
        <p:spPr>
          <a:xfrm>
            <a:off x="4067175" y="3716338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4044" name="Rectangle 12"/>
          <p:cNvSpPr/>
          <p:nvPr/>
        </p:nvSpPr>
        <p:spPr>
          <a:xfrm>
            <a:off x="1260475" y="4746625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未经培训合格禁止操作！</a:t>
            </a:r>
            <a:endParaRPr lang="zh-CN" altLang="en-US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必须进行设备检点！</a:t>
            </a:r>
            <a:endParaRPr lang="zh-CN" altLang="en-US" sz="1800" b="1" dirty="0"/>
          </a:p>
        </p:txBody>
      </p:sp>
      <p:sp>
        <p:nvSpPr>
          <p:cNvPr id="44045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44046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44047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44048" name="Picture 19" descr="当心爆炸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55650" y="3786188"/>
            <a:ext cx="663575" cy="892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49" name="Picture 4" descr="F:\标准化资料[模板】\6.风险点告知牌\成都爱迪空调制造有限公司安全风险告知牌\安全标志\警告标识\当心烫伤.jp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619250" y="3786188"/>
            <a:ext cx="627063" cy="892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50" name="Picture 18" descr="当心火灾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2478088" y="3795713"/>
            <a:ext cx="685800" cy="873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51" name="Picture 17" descr="禁止烟火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3311525" y="3802063"/>
            <a:ext cx="639763" cy="866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52" name="文本框 19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Rectangle 2"/>
          <p:cNvSpPr>
            <a:spLocks noGrp="1"/>
          </p:cNvSpPr>
          <p:nvPr>
            <p:ph type="title"/>
          </p:nvPr>
        </p:nvSpPr>
        <p:spPr>
          <a:xfrm>
            <a:off x="1260475" y="533400"/>
            <a:ext cx="6664325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气 焊 气 割 作 业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45059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dirty="0"/>
              <a:t>气焊气割作业</a:t>
            </a:r>
            <a:endParaRPr lang="zh-CN" altLang="en-US" sz="1600" dirty="0"/>
          </a:p>
        </p:txBody>
      </p:sp>
      <p:sp>
        <p:nvSpPr>
          <p:cNvPr id="45060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45061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45062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5063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5064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、火灾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、爆炸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、灼烫</a:t>
            </a:r>
            <a:endParaRPr lang="zh-CN" altLang="en-US" sz="1600" dirty="0"/>
          </a:p>
        </p:txBody>
      </p:sp>
      <p:sp>
        <p:nvSpPr>
          <p:cNvPr id="45065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1、气割、气焊和焊接设备安全装置有缺陷，或违反安全操作规程；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2、焊割炬中氧</a:t>
            </a:r>
            <a:r>
              <a:rPr lang="en-US" altLang="zh-CN" sz="1200" dirty="0"/>
              <a:t>-</a:t>
            </a:r>
            <a:r>
              <a:rPr lang="zh-CN" altLang="en-US" sz="1200" dirty="0"/>
              <a:t>丙烷混合气体的喷射速度小于燃烧速度引起火焰倒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向焊割炬及橡皮管内；管道破损老化，发生泄漏；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3、氧气遇油脂会很快氧化发热，当温度达到自燃点时，便发生燃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烧、爆炸。</a:t>
            </a:r>
            <a:endParaRPr lang="zh-CN" altLang="en-US" sz="1200" dirty="0"/>
          </a:p>
        </p:txBody>
      </p:sp>
      <p:sp>
        <p:nvSpPr>
          <p:cNvPr id="45066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1、气割、气焊时正确使用防护用品，高空作业时，将安全带挂在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牢靠稳固的物体上，才能进行焊割作业；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2、焊割过程中，遇回火应立即关闭焊割炬上的乙炔阀门，再关闭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氧气阀门，稍等一会，再打开氧气阀门吹击里面的余焰和碳质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微粒，即可熄灭回火；使用中检查有无泄漏状况，及时处理；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3、氧气瓶不能与带油的物资放在一起；操作前洗净手上油污；定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期检查，确保防护装置齐全。</a:t>
            </a:r>
            <a:endParaRPr lang="zh-CN" altLang="en-US" sz="1200" dirty="0"/>
          </a:p>
        </p:txBody>
      </p:sp>
      <p:sp>
        <p:nvSpPr>
          <p:cNvPr id="45067" name="Rectangle 9"/>
          <p:cNvSpPr/>
          <p:nvPr/>
        </p:nvSpPr>
        <p:spPr>
          <a:xfrm>
            <a:off x="4067175" y="3716338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5068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45069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45070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45071" name="Picture 2" descr="F:\标准化资料[模板】\6.风险点告知牌\成都爱迪空调制造有限公司安全风险告知牌\安全标志\指令标识\必须戴防护手套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11513" y="3738563"/>
            <a:ext cx="746125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5072" name="Picture 18" descr="当心爆炸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375" y="3810000"/>
            <a:ext cx="669925" cy="927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73" name="Rectangle 12"/>
          <p:cNvSpPr/>
          <p:nvPr/>
        </p:nvSpPr>
        <p:spPr>
          <a:xfrm>
            <a:off x="1258888" y="4883150"/>
            <a:ext cx="273685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作业人员需执证上岗！</a:t>
            </a:r>
            <a:endParaRPr lang="zh-CN" altLang="en-US" sz="1800" b="1" dirty="0"/>
          </a:p>
        </p:txBody>
      </p:sp>
      <p:pic>
        <p:nvPicPr>
          <p:cNvPr id="45074" name="Picture 18" descr="当心火灾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100" y="3789363"/>
            <a:ext cx="736600" cy="957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5075" name="Picture 3" descr="F:\标准化资料[模板】\6.风险点告知牌\成都爱迪空调制造有限公司安全风险告知牌\安全标志\警告标识\注意高温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4438" y="3825875"/>
            <a:ext cx="679450" cy="898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76" name="文本框 19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Rectangle 2"/>
          <p:cNvSpPr>
            <a:spLocks noGrp="1"/>
          </p:cNvSpPr>
          <p:nvPr>
            <p:ph type="title"/>
          </p:nvPr>
        </p:nvSpPr>
        <p:spPr>
          <a:xfrm>
            <a:off x="1260475" y="533400"/>
            <a:ext cx="6664325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动 火 作 业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46083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dirty="0"/>
              <a:t>动火作业</a:t>
            </a:r>
            <a:endParaRPr lang="zh-CN" altLang="en-US" sz="1600" dirty="0"/>
          </a:p>
        </p:txBody>
      </p:sp>
      <p:sp>
        <p:nvSpPr>
          <p:cNvPr id="46084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46085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中度□一般□</a:t>
            </a:r>
            <a:endParaRPr lang="zh-CN" altLang="en-US" sz="1400" dirty="0"/>
          </a:p>
        </p:txBody>
      </p:sp>
      <p:sp>
        <p:nvSpPr>
          <p:cNvPr id="46086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6087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6088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、爆炸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、触电 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、灼烫</a:t>
            </a:r>
            <a:endParaRPr lang="zh-CN" altLang="en-US" sz="1600" dirty="0"/>
          </a:p>
        </p:txBody>
      </p:sp>
      <p:sp>
        <p:nvSpPr>
          <p:cNvPr id="46089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1、作业场所不满足作业条件，未工具作业票；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2、现场未配备灭火器；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3、未划定警示区，无专人监护；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4、焊花飞溅，焊光灼烧皮肤等；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、违规操作，未穿戴劳保用品；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、气瓶与作业距离不足。</a:t>
            </a:r>
            <a:endParaRPr lang="zh-CN" altLang="en-US" sz="1200" dirty="0"/>
          </a:p>
        </p:txBody>
      </p:sp>
      <p:sp>
        <p:nvSpPr>
          <p:cNvPr id="46090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1、开具动火作业票，现场确认满足作业条件后方可作业；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2、动火作业前需对作业环境、作业设备进行检查；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3、严格遵守动火作业管理制度监护职责，监护人不得擅自离开；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、编制动火作业应急预案，配备防护服、防护面罩等劳动防护用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 </a:t>
            </a:r>
            <a:r>
              <a:rPr lang="en-US" altLang="zh-CN" sz="1200" dirty="0"/>
              <a:t>    </a:t>
            </a:r>
            <a:r>
              <a:rPr lang="zh-CN" altLang="en-US" sz="1200" dirty="0"/>
              <a:t>品和灭火器等消防器材；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、动火作业人员应经教育培训合格后方可作业。</a:t>
            </a:r>
            <a:endParaRPr lang="zh-CN" altLang="en-US" sz="1200" dirty="0"/>
          </a:p>
        </p:txBody>
      </p:sp>
      <p:sp>
        <p:nvSpPr>
          <p:cNvPr id="46091" name="Rectangle 9"/>
          <p:cNvSpPr/>
          <p:nvPr/>
        </p:nvSpPr>
        <p:spPr>
          <a:xfrm>
            <a:off x="4079875" y="3716338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6092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46093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46094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46095" name="Picture 16" descr="当心触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35163" y="3757613"/>
            <a:ext cx="695325" cy="966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96" name="Picture 2" descr="F:\标准化资料[模板】\6.风险点告知牌\成都爱迪空调制造有限公司安全风险告知牌\安全标志\指令标识\必须戴防护手套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6238" y="3744913"/>
            <a:ext cx="746125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97" name="Picture 18" descr="当心爆炸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375" y="3810000"/>
            <a:ext cx="669925" cy="927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98" name="Rectangle 12"/>
          <p:cNvSpPr/>
          <p:nvPr/>
        </p:nvSpPr>
        <p:spPr>
          <a:xfrm>
            <a:off x="1258888" y="4883150"/>
            <a:ext cx="273685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作业人员需执证上岗！</a:t>
            </a:r>
            <a:endParaRPr lang="zh-CN" altLang="en-US" sz="1800" b="1" dirty="0"/>
          </a:p>
        </p:txBody>
      </p:sp>
      <p:sp>
        <p:nvSpPr>
          <p:cNvPr id="46099" name="文本框 18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Rectangle 2"/>
          <p:cNvSpPr>
            <a:spLocks noGrp="1"/>
          </p:cNvSpPr>
          <p:nvPr/>
        </p:nvSpPr>
        <p:spPr>
          <a:xfrm>
            <a:off x="1165225" y="512763"/>
            <a:ext cx="6480175" cy="5048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</a:rPr>
              <a:t>动 火 作 业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47107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dirty="0"/>
              <a:t>动火作业</a:t>
            </a:r>
            <a:endParaRPr lang="zh-CN" altLang="en-US" sz="1600" dirty="0"/>
          </a:p>
        </p:txBody>
      </p:sp>
      <p:sp>
        <p:nvSpPr>
          <p:cNvPr id="47108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47109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风险等级：</a:t>
            </a:r>
            <a:endParaRPr lang="zh-CN" altLang="en-US" sz="16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00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47110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7111" name="Rectangle 10"/>
          <p:cNvSpPr/>
          <p:nvPr/>
        </p:nvSpPr>
        <p:spPr>
          <a:xfrm>
            <a:off x="4067175" y="1268413"/>
            <a:ext cx="4465638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7112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1、火灾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2、容器爆炸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3、灼烫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、中毒和窒息</a:t>
            </a:r>
            <a:endParaRPr lang="zh-CN" altLang="en-US" sz="1600" dirty="0"/>
          </a:p>
        </p:txBody>
      </p:sp>
      <p:sp>
        <p:nvSpPr>
          <p:cNvPr id="47113" name="矩形 14"/>
          <p:cNvSpPr/>
          <p:nvPr/>
        </p:nvSpPr>
        <p:spPr>
          <a:xfrm>
            <a:off x="4067175" y="1557338"/>
            <a:ext cx="4465638" cy="208756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1</a:t>
            </a:r>
            <a:r>
              <a:rPr lang="zh-CN" altLang="en-US" sz="1200" dirty="0"/>
              <a:t>、动火用焊炬密封不良；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2</a:t>
            </a:r>
            <a:r>
              <a:rPr lang="zh-CN" altLang="en-US" sz="1200" dirty="0"/>
              <a:t>、作业过程违反安全操作规程；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3</a:t>
            </a:r>
            <a:r>
              <a:rPr lang="zh-CN" altLang="en-US" sz="1200" dirty="0"/>
              <a:t>、未将现场物料清理干净；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、氧气、乙炔钢瓶减压装置失效，胶管老化破损泄漏，旋转间距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不符合安全技术要求；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、受限空间内作业未进行可燃气体和有毒气体分析；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、高空动火作业未采取防止火花飞溅措施，防护措施不到位。</a:t>
            </a:r>
            <a:endParaRPr lang="en-US" altLang="zh-CN" sz="1200" dirty="0"/>
          </a:p>
        </p:txBody>
      </p:sp>
      <p:sp>
        <p:nvSpPr>
          <p:cNvPr id="47114" name="Rectangle 9"/>
          <p:cNvSpPr/>
          <p:nvPr/>
        </p:nvSpPr>
        <p:spPr>
          <a:xfrm>
            <a:off x="4067175" y="3573463"/>
            <a:ext cx="4465638" cy="360362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7115" name="Rectangle 12"/>
          <p:cNvSpPr/>
          <p:nvPr/>
        </p:nvSpPr>
        <p:spPr>
          <a:xfrm>
            <a:off x="1258888" y="4859338"/>
            <a:ext cx="273685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施工现场，闲人免进！</a:t>
            </a:r>
            <a:endParaRPr lang="zh-CN" altLang="en-US" sz="1800" b="1" dirty="0"/>
          </a:p>
        </p:txBody>
      </p:sp>
      <p:sp>
        <p:nvSpPr>
          <p:cNvPr id="47116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47117" name="Rectangle 14"/>
          <p:cNvSpPr/>
          <p:nvPr/>
        </p:nvSpPr>
        <p:spPr>
          <a:xfrm>
            <a:off x="539750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47118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7119" name="Rectangle 19"/>
          <p:cNvSpPr/>
          <p:nvPr/>
        </p:nvSpPr>
        <p:spPr>
          <a:xfrm>
            <a:off x="4067175" y="3933825"/>
            <a:ext cx="4465638" cy="2662238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1、动火作业必须办理作业票，并经现场确认审批，作业人员必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 </a:t>
            </a:r>
            <a:r>
              <a:rPr lang="en-US" altLang="zh-CN" sz="1200" dirty="0"/>
              <a:t>     </a:t>
            </a:r>
            <a:r>
              <a:rPr lang="zh-CN" altLang="en-US" sz="1200" dirty="0"/>
              <a:t>须持证上岗；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2、动火作业前，必须对现场安全确认，无易燃易爆物；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3、动火区域与外部区域，火种与需保护的设备有效的隔离、隔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绝，焊接和切割作业现场必须配备灭火器等消防设备；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4、使用气焊割动火作业时，氧气瓶与乙炔气瓶间距不小于</a:t>
            </a:r>
            <a:r>
              <a:rPr lang="en-US" altLang="zh-CN" sz="1200" dirty="0"/>
              <a:t>5m</a:t>
            </a:r>
            <a:r>
              <a:rPr lang="zh-CN" altLang="en-US" sz="1200" dirty="0"/>
              <a:t>，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二者与动火作业点须保持不小于</a:t>
            </a:r>
            <a:r>
              <a:rPr lang="en-US" altLang="zh-CN" sz="1200" dirty="0"/>
              <a:t>10m</a:t>
            </a:r>
            <a:r>
              <a:rPr lang="zh-CN" altLang="en-US" sz="1200" dirty="0"/>
              <a:t>的安全距离；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5、特殊情况下，必须动火时，要保证容器、设备、管道处于常温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，设备或管道与生产系统的物料彻底隔离，动火前必须检查分析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容器、设备、管道中的化学品性质及周围环境；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、动火作业结束后，操作人员必须对周围现场进行安全确认，整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理现场，在确认无任何火灾隐患的情况下，方可离开现场。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</p:txBody>
      </p:sp>
      <p:pic>
        <p:nvPicPr>
          <p:cNvPr id="47120" name="Picture 18" descr="当心火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65225" y="3741738"/>
            <a:ext cx="609600" cy="8493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21" name="Picture 2" descr="F:\标准化资料[模板】\6.风险点告知牌\成都爱迪空调制造有限公司安全风险告知牌\安全标志\警告标识\当心爆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0875" y="3741738"/>
            <a:ext cx="612775" cy="8493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22" name="Picture 3" descr="F:\标准化资料[模板】\6.风险点告知牌\成都爱迪空调制造有限公司安全风险告知牌\安全标志\警告标识\当心烫伤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538" y="3729038"/>
            <a:ext cx="628650" cy="873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23" name="文本框 18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400" b="1" dirty="0">
                <a:solidFill>
                  <a:srgbClr val="FF3300"/>
                </a:solidFill>
              </a:rPr>
              <a:t>手执电动工具与打磨作业安全风险明白卡</a:t>
            </a:r>
            <a:endParaRPr lang="zh-CN" altLang="en-US" sz="2400" b="1" dirty="0">
              <a:solidFill>
                <a:srgbClr val="FF3300"/>
              </a:solidFill>
            </a:endParaRPr>
          </a:p>
        </p:txBody>
      </p:sp>
      <p:sp>
        <p:nvSpPr>
          <p:cNvPr id="49155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200" b="1" dirty="0"/>
              <a:t>手执电动工具与打磨作业</a:t>
            </a:r>
            <a:endParaRPr lang="zh-CN" altLang="en-US" sz="12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49156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49157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49158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9159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49160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、机械伤害 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49161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1、未定期进行电阻检测；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2、超长使用电线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3、防护罩缺失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4、未穿戴劳保用品。</a:t>
            </a:r>
            <a:endParaRPr lang="zh-CN" altLang="en-US" sz="1200" dirty="0"/>
          </a:p>
        </p:txBody>
      </p:sp>
      <p:sp>
        <p:nvSpPr>
          <p:cNvPr id="49162" name="Rectangle 10"/>
          <p:cNvSpPr/>
          <p:nvPr/>
        </p:nvSpPr>
        <p:spPr>
          <a:xfrm>
            <a:off x="4067175" y="40227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1、手持式电动工具应具有国家强制认证标志、产品合格证和使用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说明书，并在规定的条件下使用；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2、手持式电动工具在使用前应进行日常检查，并在检测合格工具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的明显位置粘贴合格标识；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3、电源线长度应小于</a:t>
            </a:r>
            <a:r>
              <a:rPr lang="en-US" altLang="zh-CN" sz="1200" dirty="0"/>
              <a:t>6m</a:t>
            </a:r>
            <a:r>
              <a:rPr lang="zh-CN" altLang="en-US" sz="1200" dirty="0"/>
              <a:t>，不许有接头，且无破损、无老化，不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 </a:t>
            </a:r>
            <a:r>
              <a:rPr lang="en-US" altLang="zh-CN" sz="1200" dirty="0"/>
              <a:t>     </a:t>
            </a:r>
            <a:r>
              <a:rPr lang="zh-CN" altLang="en-US" sz="1200" dirty="0"/>
              <a:t>穿越通道；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、工具的防护罩、盖、手柄应连接牢靠，并的足够的强度，外观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无损伤、裂缝和变形；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、转运部分应灵活，无阻滞现象，开关应动作灵活，无缺损与破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裂。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49163" name="Rectangle 9"/>
          <p:cNvSpPr/>
          <p:nvPr/>
        </p:nvSpPr>
        <p:spPr>
          <a:xfrm>
            <a:off x="4067175" y="3716338"/>
            <a:ext cx="4537075" cy="32067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9164" name="Rectangle 12"/>
          <p:cNvSpPr/>
          <p:nvPr/>
        </p:nvSpPr>
        <p:spPr>
          <a:xfrm>
            <a:off x="1260475" y="4876800"/>
            <a:ext cx="273685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严格按照安全操作流程！</a:t>
            </a:r>
            <a:endParaRPr lang="zh-CN" altLang="en-US" sz="1800" b="1" dirty="0"/>
          </a:p>
        </p:txBody>
      </p:sp>
      <p:sp>
        <p:nvSpPr>
          <p:cNvPr id="49165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49166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49167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49168" name="Picture 19" descr="当心机械伤人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58888" y="3733800"/>
            <a:ext cx="747712" cy="976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69" name="Picture 17" descr="当心触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075" y="3736975"/>
            <a:ext cx="727075" cy="1009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70" name="文本框 17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起 重 机 械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50179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起重机械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50180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50181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50182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0183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0184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、物体打击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、高处坠落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、起重伤害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50185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1、使用断丝、腐蚀、磨损、变形超标的主钩钢丝绳、吊索具；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2、使用裂纹、磨损、塑性变形、开口度超标等缺陷的吊钩；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3、同时起吊两付模具；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4、行车主钩升降制动器失效；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、主钩钢丝绳脱槽性磨损；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、起重作业违反“十不吊”规定。</a:t>
            </a:r>
            <a:endParaRPr lang="en-US" altLang="zh-CN" sz="1200" dirty="0"/>
          </a:p>
        </p:txBody>
      </p:sp>
      <p:sp>
        <p:nvSpPr>
          <p:cNvPr id="50186" name="Rectangle 10"/>
          <p:cNvSpPr/>
          <p:nvPr/>
        </p:nvSpPr>
        <p:spPr>
          <a:xfrm>
            <a:off x="4067175" y="4005263"/>
            <a:ext cx="4537075" cy="25733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1、按标准定期对主钩钢丝绳、吊索具进行检查，发现每股钢丝绳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断裂达到</a:t>
            </a:r>
            <a:r>
              <a:rPr lang="en-US" altLang="zh-CN" sz="1200" dirty="0"/>
              <a:t>10%</a:t>
            </a:r>
            <a:r>
              <a:rPr lang="zh-CN" altLang="en-US" sz="1200" dirty="0"/>
              <a:t>、腐蚀或磨损达到原钢丝绳表面的</a:t>
            </a:r>
            <a:r>
              <a:rPr lang="en-US" altLang="zh-CN" sz="1200" dirty="0"/>
              <a:t>40%</a:t>
            </a:r>
            <a:r>
              <a:rPr lang="zh-CN" altLang="en-US" sz="1200" dirty="0"/>
              <a:t>变形超标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 </a:t>
            </a:r>
            <a:r>
              <a:rPr lang="en-US" altLang="zh-CN" sz="1200" dirty="0"/>
              <a:t>     </a:t>
            </a:r>
            <a:r>
              <a:rPr lang="zh-CN" altLang="en-US" sz="1200" dirty="0"/>
              <a:t>的立即更换；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2、操作人员每天对吊钩进行点检，发现裂纹、磨损、塑性变形、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开口度超标</a:t>
            </a:r>
            <a:r>
              <a:rPr lang="en-US" altLang="zh-CN" sz="1200" dirty="0"/>
              <a:t>15%</a:t>
            </a:r>
            <a:r>
              <a:rPr lang="zh-CN" altLang="en-US" sz="1200" dirty="0"/>
              <a:t>等缺陷的立即反馈维修工；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3、不允许同时起吊两付模具；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、操作人员日点检，维修工定期检查，确保制动器完好，定期检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查钢丝绳定位状态；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、严格按操作规程操作，做到十不吊。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50187" name="Rectangle 9"/>
          <p:cNvSpPr/>
          <p:nvPr/>
        </p:nvSpPr>
        <p:spPr>
          <a:xfrm>
            <a:off x="4067175" y="3724275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50188" name="Rectangle 12"/>
          <p:cNvSpPr/>
          <p:nvPr/>
        </p:nvSpPr>
        <p:spPr>
          <a:xfrm>
            <a:off x="1189038" y="4724400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非本设备人员禁止操作！</a:t>
            </a:r>
            <a:endParaRPr lang="zh-CN" altLang="en-US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必须进行设备检点！</a:t>
            </a:r>
            <a:endParaRPr lang="zh-CN" altLang="en-US" sz="1800" b="1" dirty="0"/>
          </a:p>
        </p:txBody>
      </p:sp>
      <p:sp>
        <p:nvSpPr>
          <p:cNvPr id="50189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50190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50191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50192" name="Picture 19" descr="当心吊物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00275" y="3733800"/>
            <a:ext cx="714375" cy="990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93" name="文本框 16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吊 车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51203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吊车</a:t>
            </a:r>
            <a:endParaRPr lang="zh-CN" altLang="en-US" sz="1600" b="1" dirty="0"/>
          </a:p>
        </p:txBody>
      </p:sp>
      <p:sp>
        <p:nvSpPr>
          <p:cNvPr id="51204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51205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51206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1207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1208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、物体打击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、高处坠落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、起重伤害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51209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1、脱钩、钢丝绳折断、安全防护装置缺乏或失灵；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2、吊物坠落、碰撞致伤、指挥信号不明或乱指挥；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3、吊物上面站人；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4、斜拉工件等造成事故。</a:t>
            </a:r>
            <a:endParaRPr lang="en-US" altLang="zh-CN" sz="1200" dirty="0"/>
          </a:p>
        </p:txBody>
      </p:sp>
      <p:sp>
        <p:nvSpPr>
          <p:cNvPr id="51210" name="Rectangle 10"/>
          <p:cNvSpPr/>
          <p:nvPr/>
        </p:nvSpPr>
        <p:spPr>
          <a:xfrm>
            <a:off x="4068763" y="4022725"/>
            <a:ext cx="4537075" cy="25733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1、使用前认真检查确认吊钩、滑轮、钢丝绳、起升限位器、行程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开关、电铃、吊索具等起重作业重要安全装置，严禁带病运行；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2、起吊作业时，吊索具各部位及吊索具与吊物之间钩挂连接可靠；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3、吊物高出到地面物体</a:t>
            </a:r>
            <a:r>
              <a:rPr lang="en-US" altLang="zh-CN" sz="1200" dirty="0"/>
              <a:t>50cm</a:t>
            </a:r>
            <a:r>
              <a:rPr lang="zh-CN" altLang="en-US" sz="1200" dirty="0"/>
              <a:t>以上，无法越过时要及时避让，严禁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碰撞；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、严禁吊物从人头或重要设备设施上越过；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、重物起吊后，严禁人员在起重作业路线下站立、行走；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、吊具定期检测，设备定期维护保养。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51211" name="Rectangle 9"/>
          <p:cNvSpPr/>
          <p:nvPr/>
        </p:nvSpPr>
        <p:spPr>
          <a:xfrm>
            <a:off x="4068763" y="3724275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51212" name="Rectangle 12"/>
          <p:cNvSpPr/>
          <p:nvPr/>
        </p:nvSpPr>
        <p:spPr>
          <a:xfrm>
            <a:off x="1189038" y="4724400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严禁无证操作！</a:t>
            </a:r>
            <a:endParaRPr lang="zh-CN" altLang="en-US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必须进行设备检点！</a:t>
            </a:r>
            <a:endParaRPr lang="zh-CN" altLang="en-US" sz="1800" b="1" dirty="0"/>
          </a:p>
        </p:txBody>
      </p:sp>
      <p:sp>
        <p:nvSpPr>
          <p:cNvPr id="51213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51214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51215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51216" name="Picture 19" descr="当心吊物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44738" y="3733800"/>
            <a:ext cx="714375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17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813" y="3733800"/>
            <a:ext cx="647700" cy="990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18" name="文本框 17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吊 装 作 业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52227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吊装作业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52228" name="Rectangle 4"/>
          <p:cNvSpPr/>
          <p:nvPr/>
        </p:nvSpPr>
        <p:spPr>
          <a:xfrm>
            <a:off x="682625" y="3059113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52229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52230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2231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2232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、机械伤害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、高处坠落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、起重伤害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、其他伤害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52233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    由于人员误操作、外力因素等导致吊装设备或吊装物品坠落，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易发生起重伤害等事故。</a:t>
            </a:r>
            <a:endParaRPr lang="zh-CN" altLang="en-US" sz="1200" dirty="0"/>
          </a:p>
        </p:txBody>
      </p:sp>
      <p:sp>
        <p:nvSpPr>
          <p:cNvPr id="52234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1、人员操作吊车必须经专门培训，并持证上岗；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2、严格程序控制、定期检验、维修保养设备；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3、操作过程必须遵守“十不吊”及相关操作规程；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、每日工作前检查吊索具、电器等是否正常良好，并负重运行升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降确定各部位无异常后方可使用；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、吊车工作完毕后放在指定位置，班后关闭电源；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、设备异常时要报告车间领导；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7</a:t>
            </a:r>
            <a:r>
              <a:rPr lang="zh-CN" altLang="en-US" sz="1200" dirty="0"/>
              <a:t>、发生安全事故立即报告车间领导；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8</a:t>
            </a:r>
            <a:r>
              <a:rPr lang="zh-CN" altLang="en-US" sz="1200" dirty="0"/>
              <a:t>、必须按照安全及设备点检表进行点检。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52235" name="Rectangle 9"/>
          <p:cNvSpPr/>
          <p:nvPr/>
        </p:nvSpPr>
        <p:spPr>
          <a:xfrm>
            <a:off x="4067175" y="3716338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52236" name="Rectangle 12"/>
          <p:cNvSpPr/>
          <p:nvPr/>
        </p:nvSpPr>
        <p:spPr>
          <a:xfrm>
            <a:off x="1258888" y="4724400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严禁无证操作！</a:t>
            </a:r>
            <a:endParaRPr lang="zh-CN" altLang="en-US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必须进行设备检点！</a:t>
            </a:r>
            <a:endParaRPr lang="zh-CN" altLang="en-US" sz="1800" b="1" dirty="0"/>
          </a:p>
        </p:txBody>
      </p:sp>
      <p:sp>
        <p:nvSpPr>
          <p:cNvPr id="52237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52238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52239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52240" name="Picture 18" descr="当心吊物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1600" y="3733800"/>
            <a:ext cx="727075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224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4438" y="3733800"/>
            <a:ext cx="647700" cy="996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42" name="文本框 17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行 车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53251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行车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53252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53253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53254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3255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3256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、机械伤害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、挤压、碰撞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、起重伤害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5</a:t>
            </a:r>
            <a:r>
              <a:rPr lang="zh-CN" altLang="en-US" sz="1600" dirty="0"/>
              <a:t>、高处坠落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6</a:t>
            </a:r>
            <a:r>
              <a:rPr lang="zh-CN" altLang="en-US" sz="1600" dirty="0"/>
              <a:t>、其他伤害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53257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1</a:t>
            </a:r>
            <a:r>
              <a:rPr lang="zh-CN" altLang="en-US" sz="1200" dirty="0"/>
              <a:t>、安全附件限位器、限速器、急停按钮、连锁装置等失灵、失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控引发事故；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2</a:t>
            </a:r>
            <a:r>
              <a:rPr lang="zh-CN" altLang="en-US" sz="1200" dirty="0"/>
              <a:t>、电器元件失修、老化、线路破损；绝缘、接地不良引发事故；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3</a:t>
            </a:r>
            <a:r>
              <a:rPr lang="zh-CN" altLang="en-US" sz="1200" dirty="0"/>
              <a:t>、无证操作、违章操作、指挥不当、协调不好、误操作引发事故；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、吊勾损坏、磨损、钢丝绳损伤等引发事故；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、工作绑扎不牢等引发事故。</a:t>
            </a:r>
            <a:endParaRPr lang="zh-CN" altLang="en-US" sz="1200" dirty="0"/>
          </a:p>
        </p:txBody>
      </p:sp>
      <p:sp>
        <p:nvSpPr>
          <p:cNvPr id="53258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1、人员操作吊车必须经专门培训，并持证上岗；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2、严格程序控制、定期检验、维修保养设备；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3、操作过程必须遵守“十不吊”及相关操作规程；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、每日工作前检查吊索具、电器等是否正常良好，并负重运行升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降确定各部位无异常后方可使用；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、吊车工作完毕后放在指定位置，班后关闭电源；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、设备异常时要报告车间领导；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7</a:t>
            </a:r>
            <a:r>
              <a:rPr lang="zh-CN" altLang="en-US" sz="1200" dirty="0"/>
              <a:t>、发生安全事故立即报告车间领导；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8</a:t>
            </a:r>
            <a:r>
              <a:rPr lang="zh-CN" altLang="en-US" sz="1200" dirty="0"/>
              <a:t>、必须按照安全及设备点检表进行点检。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53259" name="Rectangle 9"/>
          <p:cNvSpPr/>
          <p:nvPr/>
        </p:nvSpPr>
        <p:spPr>
          <a:xfrm>
            <a:off x="4038600" y="3733800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53260" name="Rectangle 12"/>
          <p:cNvSpPr/>
          <p:nvPr/>
        </p:nvSpPr>
        <p:spPr>
          <a:xfrm>
            <a:off x="1258888" y="4724400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严禁无证操作！</a:t>
            </a:r>
            <a:endParaRPr lang="zh-CN" altLang="en-US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必须进行设备检点！</a:t>
            </a:r>
            <a:endParaRPr lang="zh-CN" altLang="en-US" sz="1800" b="1" dirty="0"/>
          </a:p>
        </p:txBody>
      </p:sp>
      <p:sp>
        <p:nvSpPr>
          <p:cNvPr id="53261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53262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53263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53264" name="Picture 16" descr="当心吊物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5350" y="3716338"/>
            <a:ext cx="727075" cy="1008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265" name="Picture 17" descr="禁止攀登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7038" y="3733800"/>
            <a:ext cx="714375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266" name="Picture 18" descr="必须戴安全帽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8663" y="3716338"/>
            <a:ext cx="727075" cy="1008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267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2538" y="3733800"/>
            <a:ext cx="647700" cy="990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68" name="文本框 19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发 电 机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54275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发电机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54276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54277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54278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4279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4280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54281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1、漏电、绝缘损坏，安全距离不够等原因造成触电；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2、用电设备的负载使用，以及电气连接处的松动和接触不良引起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火灾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3、工作人员思想麻痹，缺泛防火安全意识，引起火灾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4、设备处于长时间运行状态，加速老化，增大了火灾的可能性；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、雨水、小动物进入引起短路火灾；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、操作人员未按规定穿戴劳动防护用品等引发事故；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7</a:t>
            </a:r>
            <a:r>
              <a:rPr lang="zh-CN" altLang="en-US" sz="1200" dirty="0"/>
              <a:t>、发电机燃料（柴油、汽油等）管理、存储不当引发事故。</a:t>
            </a:r>
            <a:endParaRPr lang="zh-CN" altLang="en-US" sz="1200" dirty="0"/>
          </a:p>
        </p:txBody>
      </p:sp>
      <p:sp>
        <p:nvSpPr>
          <p:cNvPr id="54282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1、操作人员必须经取得相应资格证书后方可上岗操作；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2、操作人员熟知本岗位安全操作规程，并按规程要求操作；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3、定期对电器设备进行预防性试验，绝缘工具定期检测；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、防雷设施及接地保证有效完好，定期检测接地电阻，并符合要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求；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、消防器材齐全，挂放整齐，定期检查，保持有效完好；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、室内外严禁堆放物品，保持通道畅通；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7</a:t>
            </a:r>
            <a:r>
              <a:rPr lang="zh-CN" altLang="en-US" sz="1200" dirty="0"/>
              <a:t>、严格按照危化品的管理要求存储、使用柴油、汽油等发电机燃料。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54283" name="Rectangle 9"/>
          <p:cNvSpPr/>
          <p:nvPr/>
        </p:nvSpPr>
        <p:spPr>
          <a:xfrm>
            <a:off x="4038600" y="3733800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54284" name="Rectangle 12"/>
          <p:cNvSpPr/>
          <p:nvPr/>
        </p:nvSpPr>
        <p:spPr>
          <a:xfrm>
            <a:off x="1258888" y="4883150"/>
            <a:ext cx="273685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非专业人员禁止靠近！</a:t>
            </a:r>
            <a:endParaRPr lang="zh-CN" altLang="en-US" sz="1800" b="1" dirty="0"/>
          </a:p>
        </p:txBody>
      </p:sp>
      <p:sp>
        <p:nvSpPr>
          <p:cNvPr id="54285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54286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54287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54288" name="Picture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9950" y="3821113"/>
            <a:ext cx="1077913" cy="830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289" name="Picture 17" descr="当心触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075" y="3714750"/>
            <a:ext cx="727075" cy="1009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290" name="Picture 18" descr="当心火灾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525" y="3733800"/>
            <a:ext cx="762000" cy="990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291" name="文本框 18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风 扇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55299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风扇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55300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55301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55302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5303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5304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、机械伤害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55305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1、风扇防护罩螺丝松动或护罩变形破损；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2、风扇电路电线裸露、开岔或线路老化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</a:t>
            </a:r>
            <a:r>
              <a:rPr lang="en-US" altLang="zh-CN" sz="1200" dirty="0"/>
              <a:t>开</a:t>
            </a:r>
            <a:r>
              <a:rPr lang="zh-CN" altLang="en-US" sz="1200" dirty="0"/>
              <a:t>关盒上有杂物，潮湿导致漏电；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4、电机运转异响，出现火花或短路。</a:t>
            </a:r>
            <a:endParaRPr lang="zh-CN" altLang="en-US" sz="1200" dirty="0"/>
          </a:p>
        </p:txBody>
      </p:sp>
      <p:sp>
        <p:nvSpPr>
          <p:cNvPr id="55306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1、操作工发现风扇防护罩螺丝松动或护罩变形破损的停止使用并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反馈维修工进行维修；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2、对老化及锈蚀的电线及时更换；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3、操作工应保持本岗位风扇开关表面清洁，确保开关上无杂物或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水渍；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、立即断电并反馈维修工进行维修。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55307" name="Rectangle 9"/>
          <p:cNvSpPr/>
          <p:nvPr/>
        </p:nvSpPr>
        <p:spPr>
          <a:xfrm>
            <a:off x="4067175" y="3714750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55308" name="Rectangle 12"/>
          <p:cNvSpPr/>
          <p:nvPr/>
        </p:nvSpPr>
        <p:spPr>
          <a:xfrm>
            <a:off x="1189038" y="4724400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非本设备人员禁止操作！</a:t>
            </a:r>
            <a:endParaRPr lang="zh-CN" altLang="en-US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必须进行设备检点！</a:t>
            </a:r>
            <a:endParaRPr lang="zh-CN" altLang="en-US" sz="1800" b="1" dirty="0"/>
          </a:p>
        </p:txBody>
      </p:sp>
      <p:sp>
        <p:nvSpPr>
          <p:cNvPr id="55309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55310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55311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55312" name="Picture 17" descr="当心触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57363" y="3714750"/>
            <a:ext cx="727075" cy="1009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313" name="文本框 16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机 床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56323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机床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56324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56325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56326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6327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6328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、机械伤害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、挤压、碰撞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、物体打击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5</a:t>
            </a:r>
            <a:r>
              <a:rPr lang="zh-CN" altLang="en-US" sz="1600" dirty="0"/>
              <a:t>、噪声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6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56329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1、安全防护、操作控制装置等故障，失控引发事故；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2、维护不当电器原件抢修、老化、线路破损；绝缘、接地不良引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3、非本设备操作人员操作设备、违章操作、指挥不当，协调不好，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误操作引发事故；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4、未按规定穿戴劳动防护用品等引发事故；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、操作过程不协调，工件物品摆放、堆置不符合安全要求引发事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故。</a:t>
            </a:r>
            <a:endParaRPr lang="zh-CN" altLang="en-US" sz="1200" dirty="0"/>
          </a:p>
        </p:txBody>
      </p:sp>
      <p:sp>
        <p:nvSpPr>
          <p:cNvPr id="56330" name="Rectangle 10"/>
          <p:cNvSpPr/>
          <p:nvPr/>
        </p:nvSpPr>
        <p:spPr>
          <a:xfrm>
            <a:off x="4038600" y="4022725"/>
            <a:ext cx="4537075" cy="26479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200" dirty="0"/>
              <a:t>1、操作人员必须经岗位培训合格方可上岗操作；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2、操作人员熟知本岗位安全操作规程，并按规程要求操作；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3、工作前必须对设备进行检查，各部位正常方可作业；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、做好设备日常点检和定期检查，并定期维护保养，设备异常及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时报告，保证设备正常运转；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、操作时做好协调，两人以上操作，必须明确主要操作人员及统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一指挥，有序操作；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、操作人员必须按要求穿戴劳动防护用品。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56331" name="Rectangle 9"/>
          <p:cNvSpPr/>
          <p:nvPr/>
        </p:nvSpPr>
        <p:spPr>
          <a:xfrm>
            <a:off x="4038600" y="3733800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56332" name="Rectangle 12"/>
          <p:cNvSpPr/>
          <p:nvPr/>
        </p:nvSpPr>
        <p:spPr>
          <a:xfrm>
            <a:off x="1189038" y="4724400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非本设备人员禁止操作！</a:t>
            </a:r>
            <a:endParaRPr lang="zh-CN" altLang="en-US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必须进行设备检点！</a:t>
            </a:r>
            <a:endParaRPr lang="zh-CN" altLang="en-US" sz="1800" b="1" dirty="0"/>
          </a:p>
        </p:txBody>
      </p:sp>
      <p:sp>
        <p:nvSpPr>
          <p:cNvPr id="56333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56334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56335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56336" name="Picture 16" descr="当心触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19250" y="3714750"/>
            <a:ext cx="727075" cy="1009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337" name="Picture 17" descr="当心伤手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850" y="3733800"/>
            <a:ext cx="714375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338" name="Picture 18" descr="噪声有害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413" y="3717925"/>
            <a:ext cx="742950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339" name="Picture 19" descr="当心吊物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7388" y="3733800"/>
            <a:ext cx="714375" cy="990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40" name="文本框 19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检、维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修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作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业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安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全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风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险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明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白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57347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检、维修作业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57348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57349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57350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7351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7352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、机械伤害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57353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1、未按规定正确穿戴劳动防护用品；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2、设备安全防护设施失灵；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3、未使用专用工具拿取工件；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4、设备电气接地设施失效，触电；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、刀具未正确放置，坠落；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、未遵守操作规程。</a:t>
            </a:r>
            <a:endParaRPr lang="zh-CN" altLang="en-US" sz="1200" dirty="0"/>
          </a:p>
        </p:txBody>
      </p:sp>
      <p:sp>
        <p:nvSpPr>
          <p:cNvPr id="57354" name="Rectangle 10"/>
          <p:cNvSpPr/>
          <p:nvPr/>
        </p:nvSpPr>
        <p:spPr>
          <a:xfrm>
            <a:off x="4067175" y="4005263"/>
            <a:ext cx="4537075" cy="25923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1、操作人员必须经岗位培训合格方可上岗操作；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2、操作人员熟知本岗位安全操作规程，并按规程要求操作；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3、工作前必须对设备进行检查，各部位正常方可作业；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、做好设备日常点检和定期检查，并定期维护保养，设备异常及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时向机修车间报告，保证设备正常运转；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、操作时做好协调，两人以上操作，必须明确主要操作人员及统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一指挥，有序操作；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、操作人员必须按要求穿戴劳动防护用品。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57355" name="Rectangle 9"/>
          <p:cNvSpPr/>
          <p:nvPr/>
        </p:nvSpPr>
        <p:spPr>
          <a:xfrm>
            <a:off x="4067175" y="3716338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57356" name="Rectangle 12"/>
          <p:cNvSpPr/>
          <p:nvPr/>
        </p:nvSpPr>
        <p:spPr>
          <a:xfrm>
            <a:off x="1189038" y="4724400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非本设备人员禁止操作！</a:t>
            </a:r>
            <a:endParaRPr lang="zh-CN" altLang="en-US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必须进行设备检点！</a:t>
            </a:r>
            <a:endParaRPr lang="zh-CN" altLang="en-US" sz="1800" b="1" dirty="0"/>
          </a:p>
        </p:txBody>
      </p:sp>
      <p:sp>
        <p:nvSpPr>
          <p:cNvPr id="57357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57358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57359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57360" name="Picture 16" descr="当心触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0413" y="3725863"/>
            <a:ext cx="727075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61" name="Picture 24" descr="当心机械伤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113" y="3725863"/>
            <a:ext cx="755650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62" name="Picture 18" descr="当心火灾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132138" y="3716338"/>
            <a:ext cx="762000" cy="990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63" name="文本框 18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0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开 关 柜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58371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开关柜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58372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58373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58374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8375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58376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、高压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58377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1、开关柜防爆性能不足或防爆性能不完善，危及人身安全；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2、开关内设备接（触）头过热性故障，以及电气连接线的松动和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接触不良引起火灾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3、工作人员思想麻痹，缺乏防火意识，引起火灾</a:t>
            </a:r>
            <a:r>
              <a:rPr lang="en-US" altLang="zh-CN" sz="1200" dirty="0"/>
              <a:t>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4、设备处于长时间运行状态，加速老化，增大了火灾的可能性；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、雨水、小动物进入引起短路火灾；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、操作人员未按规定穿戴劳动防护用品等引发事故。</a:t>
            </a:r>
            <a:endParaRPr lang="zh-CN" altLang="en-US" sz="1200" dirty="0"/>
          </a:p>
        </p:txBody>
      </p:sp>
      <p:sp>
        <p:nvSpPr>
          <p:cNvPr id="58378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1、操作人员必须经取得相应资格证书后方可上岗操作；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2、操作人员熟知本岗位安全操作规程，并按规程要求操作；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3、针对不同型号开关柜作业，工作票上列明危险点和设备带电部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位，现场要落实切实可靠的安全措施；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、严格现场安全处置措施，加强现场安全监护；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、消防器材齐全，挂放整齐，定期检查，保持有效完好；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、室内外严禁堆放物品，保持通道畅通。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58379" name="Rectangle 9"/>
          <p:cNvSpPr/>
          <p:nvPr/>
        </p:nvSpPr>
        <p:spPr>
          <a:xfrm>
            <a:off x="4067175" y="3716338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58380" name="Rectangle 12"/>
          <p:cNvSpPr/>
          <p:nvPr/>
        </p:nvSpPr>
        <p:spPr>
          <a:xfrm>
            <a:off x="1258888" y="4883150"/>
            <a:ext cx="273685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非专业人员禁止靠近！</a:t>
            </a:r>
            <a:endParaRPr lang="zh-CN" altLang="en-US" sz="1800" b="1" dirty="0"/>
          </a:p>
        </p:txBody>
      </p:sp>
      <p:sp>
        <p:nvSpPr>
          <p:cNvPr id="58381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58382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58383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58384" name="Picture 17" descr="当心触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24075" y="3789363"/>
            <a:ext cx="727075" cy="1009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385" name="文本框 16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6" name="Rectangle 2"/>
          <p:cNvSpPr>
            <a:spLocks noGrp="1"/>
          </p:cNvSpPr>
          <p:nvPr/>
        </p:nvSpPr>
        <p:spPr>
          <a:xfrm>
            <a:off x="1260475" y="512763"/>
            <a:ext cx="6480175" cy="5048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3300"/>
                </a:solidFill>
              </a:rPr>
              <a:t>压 力 容 器 安 全 风</a:t>
            </a:r>
            <a:r>
              <a:rPr lang="en-US" altLang="zh-CN" sz="2400" b="1" dirty="0">
                <a:solidFill>
                  <a:srgbClr val="FF3300"/>
                </a:solidFill>
              </a:rPr>
              <a:t> </a:t>
            </a:r>
            <a:r>
              <a:rPr lang="zh-CN" altLang="en-US" sz="2400" b="1" dirty="0">
                <a:solidFill>
                  <a:srgbClr val="FF3300"/>
                </a:solidFill>
              </a:rPr>
              <a:t>险</a:t>
            </a:r>
            <a:r>
              <a:rPr lang="en-US" altLang="zh-CN" sz="2400" b="1" dirty="0">
                <a:solidFill>
                  <a:srgbClr val="FF3300"/>
                </a:solidFill>
              </a:rPr>
              <a:t> </a:t>
            </a:r>
            <a:r>
              <a:rPr lang="zh-CN" altLang="en-US" sz="2400" b="1" dirty="0">
                <a:solidFill>
                  <a:srgbClr val="FF3300"/>
                </a:solidFill>
              </a:rPr>
              <a:t>明 白 卡</a:t>
            </a:r>
            <a:endParaRPr lang="zh-CN" altLang="en-US" sz="2400" b="1" dirty="0">
              <a:solidFill>
                <a:srgbClr val="FF3300"/>
              </a:solidFill>
            </a:endParaRPr>
          </a:p>
        </p:txBody>
      </p:sp>
      <p:sp>
        <p:nvSpPr>
          <p:cNvPr id="62467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压力容器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62468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62469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风险等级：</a:t>
            </a:r>
            <a:endParaRPr lang="zh-CN" altLang="en-US" sz="16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00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62470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62471" name="Rectangle 10"/>
          <p:cNvSpPr/>
          <p:nvPr/>
        </p:nvSpPr>
        <p:spPr>
          <a:xfrm>
            <a:off x="4067175" y="1268413"/>
            <a:ext cx="4465638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62472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1、火灾</a:t>
            </a:r>
            <a:r>
              <a:rPr lang="en-US" altLang="zh-CN" sz="1600" dirty="0"/>
              <a:t> 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2、容器爆炸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3、其他伤害</a:t>
            </a:r>
            <a:endParaRPr lang="zh-CN" altLang="en-US" sz="1600" dirty="0"/>
          </a:p>
        </p:txBody>
      </p:sp>
      <p:sp>
        <p:nvSpPr>
          <p:cNvPr id="62473" name="矩形 14"/>
          <p:cNvSpPr/>
          <p:nvPr/>
        </p:nvSpPr>
        <p:spPr>
          <a:xfrm>
            <a:off x="4067175" y="1557338"/>
            <a:ext cx="4465638" cy="208756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400" dirty="0"/>
              <a:t>1</a:t>
            </a:r>
            <a:r>
              <a:rPr lang="zh-CN" altLang="en-US" sz="1400" dirty="0"/>
              <a:t>、空压机产生的高温气体引燃易燃易爆物资，而导致火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灾和爆炸</a:t>
            </a:r>
            <a:r>
              <a:rPr lang="zh-CN" altLang="en-US" sz="1200" dirty="0"/>
              <a:t>。</a:t>
            </a:r>
            <a:endParaRPr lang="zh-CN" altLang="en-US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200" dirty="0"/>
              <a:t>2</a:t>
            </a:r>
            <a:r>
              <a:rPr lang="zh-CN" altLang="en-US" sz="1200" dirty="0"/>
              <a:t>、安全附件失效，导致容器内压力增加，而引起爆炸。</a:t>
            </a:r>
            <a:endParaRPr lang="zh-CN" altLang="en-US" sz="1200" dirty="0"/>
          </a:p>
        </p:txBody>
      </p:sp>
      <p:sp>
        <p:nvSpPr>
          <p:cNvPr id="62474" name="Rectangle 9"/>
          <p:cNvSpPr/>
          <p:nvPr/>
        </p:nvSpPr>
        <p:spPr>
          <a:xfrm>
            <a:off x="4067175" y="3573463"/>
            <a:ext cx="4465638" cy="360362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62475" name="Rectangle 11"/>
          <p:cNvSpPr/>
          <p:nvPr/>
        </p:nvSpPr>
        <p:spPr>
          <a:xfrm>
            <a:off x="1260475" y="4897438"/>
            <a:ext cx="2736850" cy="3365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火灾、爆炸！</a:t>
            </a:r>
            <a:endParaRPr lang="zh-CN" altLang="en-US" sz="1600" b="1" dirty="0"/>
          </a:p>
        </p:txBody>
      </p:sp>
      <p:sp>
        <p:nvSpPr>
          <p:cNvPr id="62476" name="Rectangle 12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62477" name="Rectangle 13"/>
          <p:cNvSpPr/>
          <p:nvPr/>
        </p:nvSpPr>
        <p:spPr>
          <a:xfrm>
            <a:off x="539750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62478" name="Rectangle 14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62479" name="Rectangle 19"/>
          <p:cNvSpPr/>
          <p:nvPr/>
        </p:nvSpPr>
        <p:spPr>
          <a:xfrm>
            <a:off x="4067175" y="3933825"/>
            <a:ext cx="4467225" cy="267652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1、容器、管道的设计压力应当不小于在操作中可能遇到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的压力与温度组合工况的压力。容器、管道不应超压运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行；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2、应按规定设置安全阀、紧急切断装置、压力表、液面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计等；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3、发生事故，应立即疏散周边人群，对事故现场实施隔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400" dirty="0"/>
              <a:t>离和警戒。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200" dirty="0"/>
              <a:t> 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</p:txBody>
      </p:sp>
      <p:pic>
        <p:nvPicPr>
          <p:cNvPr id="62480" name="Picture 17" descr="当心火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52675" y="3716338"/>
            <a:ext cx="706438" cy="917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81" name="Picture 18" descr="当心爆炸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150" y="3738563"/>
            <a:ext cx="669925" cy="927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482" name="文本框 17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4" name="Rectangle 2"/>
          <p:cNvSpPr>
            <a:spLocks noGrp="1"/>
          </p:cNvSpPr>
          <p:nvPr>
            <p:ph type="title"/>
          </p:nvPr>
        </p:nvSpPr>
        <p:spPr>
          <a:xfrm>
            <a:off x="1260475" y="533400"/>
            <a:ext cx="6664325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车 床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64515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车床</a:t>
            </a:r>
            <a:endParaRPr lang="zh-CN" altLang="en-US" sz="1600" b="1" dirty="0"/>
          </a:p>
        </p:txBody>
      </p:sp>
      <p:sp>
        <p:nvSpPr>
          <p:cNvPr id="64516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64517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64518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64519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64520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、机械伤害 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、物体打击</a:t>
            </a:r>
            <a:endParaRPr lang="zh-CN" altLang="en-US" sz="1600" dirty="0"/>
          </a:p>
        </p:txBody>
      </p:sp>
      <p:sp>
        <p:nvSpPr>
          <p:cNvPr id="64521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1、带病运行、安全防护装置、限位装置、急停开关失效或故障；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2、接地破损、配电线裸露、照明未采用安全电压；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3、未按规定佩戴劳保防护用品，使用不当（戴手套）；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4、违规操作，卡具卡压不牢，加工中清理铁屑、测量工件。</a:t>
            </a:r>
            <a:endParaRPr lang="zh-CN" altLang="en-US" sz="1200" dirty="0"/>
          </a:p>
        </p:txBody>
      </p:sp>
      <p:sp>
        <p:nvSpPr>
          <p:cNvPr id="64522" name="Rectangle 10"/>
          <p:cNvSpPr/>
          <p:nvPr/>
        </p:nvSpPr>
        <p:spPr>
          <a:xfrm>
            <a:off x="4067175" y="3933825"/>
            <a:ext cx="4537075" cy="2663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1、严格按照操作规程操作，正确佩戴防护用品；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2、作业前对设备进行检查，开机后做空转检查，定期对设备进行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检修；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3、牢固卡具，经常性检查卡盘保险销，合理摆放。</a:t>
            </a:r>
            <a:endParaRPr lang="zh-CN" altLang="en-US" sz="1200" dirty="0"/>
          </a:p>
        </p:txBody>
      </p:sp>
      <p:sp>
        <p:nvSpPr>
          <p:cNvPr id="64523" name="Rectangle 9"/>
          <p:cNvSpPr/>
          <p:nvPr/>
        </p:nvSpPr>
        <p:spPr>
          <a:xfrm>
            <a:off x="4067175" y="3644900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64524" name="Rectangle 12"/>
          <p:cNvSpPr/>
          <p:nvPr/>
        </p:nvSpPr>
        <p:spPr>
          <a:xfrm>
            <a:off x="1260475" y="4746625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非本设备人员禁止操作！</a:t>
            </a:r>
            <a:endParaRPr lang="zh-CN" altLang="en-US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必须进行设备检点！</a:t>
            </a:r>
            <a:endParaRPr lang="zh-CN" altLang="en-US" sz="1800" b="1" dirty="0"/>
          </a:p>
        </p:txBody>
      </p:sp>
      <p:sp>
        <p:nvSpPr>
          <p:cNvPr id="64525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64526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64527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64528" name="Picture 16" descr="当心机械伤人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6475" y="3733800"/>
            <a:ext cx="757238" cy="1006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4529" name="Picture 16" descr="当心触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5800" y="3757613"/>
            <a:ext cx="744538" cy="10334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4530" name="Picture 1" descr="C:\Users\Administrator\AppData\Roaming\Tencent\Users\3323077565\QQ\WinTemp\RichOle\E_ME4@Z)(Q4PB_%2N(3DB`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6238" y="3767138"/>
            <a:ext cx="735012" cy="96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4531" name="文本框 18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电 工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67587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电工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67588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67589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67590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67591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67592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、灼烫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67593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1、非电工进行电气作业。电工作业未按规定正确使用个人防护用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品；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2、违规操作，带负荷接电或断电，电气设备、维修保养、线路检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修、安装时，带电操作；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3、未按规定接线，开关箱未做到一机一闸一保险，开关箱、配电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箱、配电箱内动力、照明混用；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、未正确使用劳动防护用品。</a:t>
            </a:r>
            <a:endParaRPr lang="zh-CN" altLang="en-US" sz="1200" dirty="0"/>
          </a:p>
        </p:txBody>
      </p:sp>
      <p:sp>
        <p:nvSpPr>
          <p:cNvPr id="67594" name="Rectangle 10"/>
          <p:cNvSpPr/>
          <p:nvPr/>
        </p:nvSpPr>
        <p:spPr>
          <a:xfrm>
            <a:off x="4067175" y="4022725"/>
            <a:ext cx="4537075" cy="25733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1、严格按照安全规程操作，正确佩戴防护用品；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2、定期对电气设备进行检维修，确保设备运行状态良好；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3、维修电器设备时，首先切断电源，挂上警示牌，经验电确认无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电后才能作业；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、发生事故，立即报告。发生电气设备和触电事故时，首先切断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电源，然后进行抢救、抢修；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、电工作业时，应是两人操作。特别是关键部位的作业或带电作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业；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、正确使用电工安全用具，每次使用前，必须认真检查安全用具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有无损坏或裂纹。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67595" name="Rectangle 9"/>
          <p:cNvSpPr/>
          <p:nvPr/>
        </p:nvSpPr>
        <p:spPr>
          <a:xfrm>
            <a:off x="4067175" y="3724275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67596" name="Rectangle 12"/>
          <p:cNvSpPr/>
          <p:nvPr/>
        </p:nvSpPr>
        <p:spPr>
          <a:xfrm>
            <a:off x="1258888" y="4724400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作业人员需执证上岗！</a:t>
            </a:r>
            <a:endParaRPr lang="zh-CN" altLang="en-US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严禁无证操作！</a:t>
            </a:r>
            <a:endParaRPr lang="zh-CN" altLang="en-US" sz="1800" b="1" dirty="0"/>
          </a:p>
        </p:txBody>
      </p:sp>
      <p:sp>
        <p:nvSpPr>
          <p:cNvPr id="67597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67598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67599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67600" name="Picture 16" descr="当心触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62200" y="3714750"/>
            <a:ext cx="727075" cy="1009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601" name="Picture 18" descr="注意安全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3738563"/>
            <a:ext cx="711200" cy="985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602" name="文本框 18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机 修 工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68611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机修工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600" dirty="0"/>
          </a:p>
        </p:txBody>
      </p:sp>
      <p:sp>
        <p:nvSpPr>
          <p:cNvPr id="68612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68613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68614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68615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68616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、机械伤害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、触电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、高处坠落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68617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1、传动设备；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2、工器具；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3、高空或临边作业；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、高温高压设备。</a:t>
            </a:r>
            <a:endParaRPr lang="zh-CN" altLang="en-US" sz="1200" dirty="0"/>
          </a:p>
        </p:txBody>
      </p:sp>
      <p:sp>
        <p:nvSpPr>
          <p:cNvPr id="68618" name="Rectangle 10"/>
          <p:cNvSpPr/>
          <p:nvPr/>
        </p:nvSpPr>
        <p:spPr>
          <a:xfrm>
            <a:off x="4067175" y="4022725"/>
            <a:ext cx="4537075" cy="25733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1、操作人员必须经岗位培训合格方可上岗操作；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2、操作人员熟知本岗位安全操作规程，并按规程要求操作；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3、工作前必须对设备进行检查</a:t>
            </a:r>
            <a:r>
              <a:rPr lang="en-US" altLang="zh-CN" sz="1200" dirty="0"/>
              <a:t>/</a:t>
            </a:r>
            <a:r>
              <a:rPr lang="zh-CN" altLang="en-US" sz="1200" dirty="0"/>
              <a:t>各部正常方可作业；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、做好设备日常点检和定期检查，并定期维护保养，设备异常及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时向应急值班报告，保证设备正常运转；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、操作时做好协调，两人以上操作，必须明确主要操作人员及统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一指挥，有序操作；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、操作人员必须按要求穿戴劳动防护用品。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68619" name="Rectangle 9"/>
          <p:cNvSpPr/>
          <p:nvPr/>
        </p:nvSpPr>
        <p:spPr>
          <a:xfrm>
            <a:off x="4067175" y="3724275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68620" name="Rectangle 12"/>
          <p:cNvSpPr/>
          <p:nvPr/>
        </p:nvSpPr>
        <p:spPr>
          <a:xfrm>
            <a:off x="1258888" y="4859338"/>
            <a:ext cx="273685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严格按照操作规程操作！</a:t>
            </a:r>
            <a:endParaRPr lang="zh-CN" altLang="en-US" sz="1800" b="1" dirty="0"/>
          </a:p>
        </p:txBody>
      </p:sp>
      <p:sp>
        <p:nvSpPr>
          <p:cNvPr id="68621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68622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68623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68624" name="Picture 16" descr="当心触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16125" y="3733800"/>
            <a:ext cx="727075" cy="1009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25" name="Picture 16" descr="当心机械伤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450" y="3733800"/>
            <a:ext cx="757238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26" name="Picture 2" descr="F:\标准化资料[模板】\6.风险点告知牌\成都爱迪空调制造有限公司安全风险告知牌\安全标志\警告标识\当心坠落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1788" y="3724275"/>
            <a:ext cx="719137" cy="996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27" name="文本框 18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4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临 时 用 电 作 业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69635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临时用电作业</a:t>
            </a:r>
            <a:endParaRPr lang="zh-CN" altLang="en-US" sz="1600" b="1" dirty="0"/>
          </a:p>
        </p:txBody>
      </p:sp>
      <p:sp>
        <p:nvSpPr>
          <p:cNvPr id="69636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69637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69638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69639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69640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、触电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、爆炸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69641" name="矩形 14"/>
          <p:cNvSpPr/>
          <p:nvPr/>
        </p:nvSpPr>
        <p:spPr>
          <a:xfrm>
            <a:off x="4067175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1、误操作；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2、漏电、绝缘损坏、安全距离不够、日常设备维护缺失等；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3、电气连接松动、接触不良等；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、作业人员安全意识不足；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、使用花胶线、老化电线、接线错误、短路故障等；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、未按操作规程作业。</a:t>
            </a:r>
            <a:endParaRPr lang="zh-CN" altLang="en-US" sz="1200" dirty="0"/>
          </a:p>
        </p:txBody>
      </p:sp>
      <p:sp>
        <p:nvSpPr>
          <p:cNvPr id="69642" name="Rectangle 10"/>
          <p:cNvSpPr/>
          <p:nvPr/>
        </p:nvSpPr>
        <p:spPr>
          <a:xfrm>
            <a:off x="4067175" y="4022725"/>
            <a:ext cx="4537075" cy="25733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1、严格执行作业审批制度，经负责人现场确认批准后方可作业；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2</a:t>
            </a:r>
            <a:r>
              <a:rPr lang="zh-CN" altLang="en-US" sz="1200" dirty="0"/>
              <a:t>、操作人员熟知本岗位安全操作规程，并按规程要求操作；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3</a:t>
            </a:r>
            <a:r>
              <a:rPr lang="zh-CN" altLang="en-US" sz="1200" dirty="0"/>
              <a:t>、操作人员与带电体保持足够的安全间距；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、检修人员对设备进行检修必须按检修规程操作；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、接地设施保护有效完好，定期检测；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、安全通道禁止堆放物品，确保通道畅通；</a:t>
            </a:r>
            <a:endParaRPr lang="en-US" altLang="zh-CN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7</a:t>
            </a:r>
            <a:r>
              <a:rPr lang="zh-CN" altLang="en-US" sz="1200" dirty="0"/>
              <a:t>、必须持证上岗。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69643" name="Rectangle 9"/>
          <p:cNvSpPr/>
          <p:nvPr/>
        </p:nvSpPr>
        <p:spPr>
          <a:xfrm>
            <a:off x="4067175" y="3716338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69644" name="Rectangle 12"/>
          <p:cNvSpPr/>
          <p:nvPr/>
        </p:nvSpPr>
        <p:spPr>
          <a:xfrm>
            <a:off x="1258888" y="4859338"/>
            <a:ext cx="273685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施工现场，闲人免进！</a:t>
            </a:r>
            <a:endParaRPr lang="zh-CN" altLang="en-US" sz="1800" b="1" dirty="0"/>
          </a:p>
        </p:txBody>
      </p:sp>
      <p:sp>
        <p:nvSpPr>
          <p:cNvPr id="69645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69646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69647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69648" name="Picture 16" descr="当心触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16125" y="3733800"/>
            <a:ext cx="727075" cy="1009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49" name="Picture 18" descr="当心爆炸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038" y="3752850"/>
            <a:ext cx="693737" cy="9604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50" name="Picture 18" descr="当心火灾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8613" y="3756025"/>
            <a:ext cx="736600" cy="957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651" name="文本框 18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2" name="Rectangle 2"/>
          <p:cNvSpPr>
            <a:spLocks noGrp="1"/>
          </p:cNvSpPr>
          <p:nvPr/>
        </p:nvSpPr>
        <p:spPr>
          <a:xfrm>
            <a:off x="1165225" y="512763"/>
            <a:ext cx="6480175" cy="5048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</a:rPr>
              <a:t>有 限 空 间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71683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有限空间</a:t>
            </a:r>
            <a:endParaRPr lang="zh-CN" altLang="en-US" sz="1600" b="1" dirty="0"/>
          </a:p>
        </p:txBody>
      </p:sp>
      <p:sp>
        <p:nvSpPr>
          <p:cNvPr id="71684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71685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风险等级：</a:t>
            </a:r>
            <a:endParaRPr lang="zh-CN" altLang="en-US" sz="16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00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71686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71687" name="Rectangle 10"/>
          <p:cNvSpPr/>
          <p:nvPr/>
        </p:nvSpPr>
        <p:spPr>
          <a:xfrm>
            <a:off x="4067175" y="1268413"/>
            <a:ext cx="4465638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71688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1、中毒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2、窒息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3、其他伤害</a:t>
            </a:r>
            <a:endParaRPr lang="zh-CN" altLang="en-US" sz="1600" dirty="0"/>
          </a:p>
        </p:txBody>
      </p:sp>
      <p:sp>
        <p:nvSpPr>
          <p:cNvPr id="71689" name="矩形 14"/>
          <p:cNvSpPr/>
          <p:nvPr/>
        </p:nvSpPr>
        <p:spPr>
          <a:xfrm>
            <a:off x="4067175" y="1557338"/>
            <a:ext cx="4465638" cy="208756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1</a:t>
            </a:r>
            <a:r>
              <a:rPr lang="zh-CN" altLang="en-US" sz="1200" dirty="0"/>
              <a:t>、未对作业现场进行通风和对有害气体进行检测；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2</a:t>
            </a:r>
            <a:r>
              <a:rPr lang="zh-CN" altLang="en-US" sz="1200" dirty="0"/>
              <a:t>、在没有防护人员监护的情况下组织作业；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3</a:t>
            </a:r>
            <a:r>
              <a:rPr lang="zh-CN" altLang="en-US" sz="1200" dirty="0"/>
              <a:t>、作业人员缺乏有限空间作业基本安全知识和自救互救能力；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、防护用品配备不足；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、没有制定切实有效的应急预案，在发生事故后，往往因盲目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</a:t>
            </a:r>
            <a:r>
              <a:rPr lang="zh-CN" altLang="en-US" sz="1200" dirty="0"/>
              <a:t>施救导致伤亡人数扩大。</a:t>
            </a:r>
            <a:endParaRPr lang="en-US" altLang="zh-CN" sz="1200" dirty="0"/>
          </a:p>
        </p:txBody>
      </p:sp>
      <p:sp>
        <p:nvSpPr>
          <p:cNvPr id="71690" name="Rectangle 9"/>
          <p:cNvSpPr/>
          <p:nvPr/>
        </p:nvSpPr>
        <p:spPr>
          <a:xfrm>
            <a:off x="4067175" y="3573463"/>
            <a:ext cx="4465638" cy="360362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71691" name="Rectangle 12"/>
          <p:cNvSpPr/>
          <p:nvPr/>
        </p:nvSpPr>
        <p:spPr>
          <a:xfrm>
            <a:off x="1258888" y="4737100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严禁无关人员进入</a:t>
            </a:r>
            <a:endParaRPr lang="en-US" altLang="zh-CN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有限空间！</a:t>
            </a:r>
            <a:endParaRPr lang="zh-CN" altLang="en-US" sz="1800" b="1" dirty="0"/>
          </a:p>
        </p:txBody>
      </p:sp>
      <p:sp>
        <p:nvSpPr>
          <p:cNvPr id="71692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71693" name="Rectangle 14"/>
          <p:cNvSpPr/>
          <p:nvPr/>
        </p:nvSpPr>
        <p:spPr>
          <a:xfrm>
            <a:off x="539750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71694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71695" name="Rectangle 19"/>
          <p:cNvSpPr/>
          <p:nvPr/>
        </p:nvSpPr>
        <p:spPr>
          <a:xfrm>
            <a:off x="4075113" y="3932238"/>
            <a:ext cx="4465637" cy="2662237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1、严格执行作业审批制度，经作业负责人批准后方可作业；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2、作业人员必须配备个人防护装备，设置安全警示标识，严禁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无防护监护措施作业；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3、必须安排监护人员。监护人员应密切监视作业状况，不得离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岗。安全负责人、监护人、作业人员要了解作业内容、地点、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时间、要求和作业环境中的危害因素；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4、进入有限空间作业应使用安全电压和安全照明，照明电压不大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于</a:t>
            </a:r>
            <a:r>
              <a:rPr lang="en-US" altLang="zh-CN" sz="1200" dirty="0"/>
              <a:t>12V</a:t>
            </a:r>
            <a:r>
              <a:rPr lang="zh-CN" altLang="en-US" sz="1200" dirty="0"/>
              <a:t>；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5、使用电动工具应按规定安装漏电保护器，接线箱（板）严禁带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入容器内；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、必须做到“先通风、再检测、后作业”，严禁通风、检测不合</a:t>
            </a: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格作业。</a:t>
            </a: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</p:txBody>
      </p:sp>
      <p:pic>
        <p:nvPicPr>
          <p:cNvPr id="71696" name="Picture 1" descr="C:\Users\Administrator\AppData\Roaming\Tencent\Users\3323077565\QQ\WinTemp\RichOle\N[`X4@(}[(4TXU`JMLOKO9V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4213" y="3740150"/>
            <a:ext cx="793750" cy="984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697" name="Picture 2" descr="F:\标准化资料[模板】\6.风险点告知牌\成都爱迪空调制造有限公司安全风险告知牌\安全标志\禁止标识\L~JR[0ZOO03C1W[UNSEO~]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751263"/>
            <a:ext cx="842963" cy="968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698" name="Picture 3" descr="F:\标准化资料[模板】\6.风险点告知牌\成都爱迪空调制造有限公司安全风险告知牌\安全标志\警告标识\当心有害气体中毒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4900" y="3729038"/>
            <a:ext cx="757238" cy="984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699" name="Picture 4" descr="F:\标准化资料[模板】\6.风险点告知牌\成都爱迪空调制造有限公司安全风险告知牌\安全标志\警告标识\当心中毒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1188" y="3752850"/>
            <a:ext cx="700087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00" name="文本框 19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6" name="Rectangle 2"/>
          <p:cNvSpPr>
            <a:spLocks noGrp="1"/>
          </p:cNvSpPr>
          <p:nvPr/>
        </p:nvSpPr>
        <p:spPr>
          <a:xfrm>
            <a:off x="1165225" y="512763"/>
            <a:ext cx="6480175" cy="5048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FF3300"/>
                </a:solidFill>
              </a:rPr>
              <a:t>高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zh-CN" sz="2800" b="1" dirty="0">
                <a:solidFill>
                  <a:srgbClr val="FF3300"/>
                </a:solidFill>
              </a:rPr>
              <a:t>处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作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业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72707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高处作业</a:t>
            </a:r>
            <a:endParaRPr lang="zh-CN" altLang="en-US" sz="1600" b="1" dirty="0"/>
          </a:p>
        </p:txBody>
      </p:sp>
      <p:sp>
        <p:nvSpPr>
          <p:cNvPr id="72708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72709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风险等级：</a:t>
            </a:r>
            <a:endParaRPr lang="zh-CN" altLang="en-US" sz="16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</a:t>
            </a:r>
            <a:r>
              <a:rPr lang="zh-CN" altLang="en-US" sz="1400" dirty="0">
                <a:solidFill>
                  <a:srgbClr val="FF0000"/>
                </a:solidFill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72710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72711" name="Rectangle 10"/>
          <p:cNvSpPr/>
          <p:nvPr/>
        </p:nvSpPr>
        <p:spPr>
          <a:xfrm>
            <a:off x="4067175" y="1268413"/>
            <a:ext cx="4465638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72712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1、高处坠落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2、物体打击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3、其他伤害</a:t>
            </a:r>
            <a:endParaRPr lang="zh-CN" altLang="en-US" sz="1600" dirty="0"/>
          </a:p>
        </p:txBody>
      </p:sp>
      <p:sp>
        <p:nvSpPr>
          <p:cNvPr id="72713" name="矩形 14"/>
          <p:cNvSpPr/>
          <p:nvPr/>
        </p:nvSpPr>
        <p:spPr>
          <a:xfrm>
            <a:off x="4067175" y="1557338"/>
            <a:ext cx="4465638" cy="208756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zh-CN" sz="1200" dirty="0"/>
              <a:t>1、作业人员有高血压、心脏病、贫血、癫痫、深度近视眼等疾病；</a:t>
            </a:r>
            <a:endParaRPr lang="zh-CN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zh-CN" sz="1200" dirty="0"/>
              <a:t>2、无人监护，脚手架、跳板不牢；</a:t>
            </a:r>
            <a:endParaRPr lang="zh-CN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zh-CN" sz="1200" dirty="0"/>
              <a:t>3、没有戴安全帽、系安全带、未扎紧裤管；</a:t>
            </a:r>
            <a:endParaRPr lang="zh-CN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zh-CN" sz="1200" dirty="0"/>
              <a:t>4、作业现场有六级以上大风及暴雨、大雪、大雾；</a:t>
            </a:r>
            <a:endParaRPr lang="zh-CN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zh-CN" sz="1200" dirty="0"/>
              <a:t>5、梯子无防滑措施、未穿防滑鞋；</a:t>
            </a:r>
            <a:endParaRPr lang="zh-CN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zh-CN" sz="1200" dirty="0"/>
              <a:t>6、违规攀爬井架、龙门架、脚手架；</a:t>
            </a:r>
            <a:endParaRPr lang="zh-CN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7</a:t>
            </a:r>
            <a:r>
              <a:rPr lang="zh-CN" altLang="zh-CN" sz="1200" dirty="0"/>
              <a:t>、携带笨重物件作业；作业现场光线不足。</a:t>
            </a:r>
            <a:endParaRPr lang="zh-CN" altLang="zh-CN" sz="1200" dirty="0"/>
          </a:p>
        </p:txBody>
      </p:sp>
      <p:sp>
        <p:nvSpPr>
          <p:cNvPr id="72714" name="Rectangle 9"/>
          <p:cNvSpPr/>
          <p:nvPr/>
        </p:nvSpPr>
        <p:spPr>
          <a:xfrm>
            <a:off x="4067175" y="3573463"/>
            <a:ext cx="4465638" cy="360362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72715" name="Rectangle 12"/>
          <p:cNvSpPr/>
          <p:nvPr/>
        </p:nvSpPr>
        <p:spPr>
          <a:xfrm>
            <a:off x="1258888" y="4737100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zh-CN" sz="1800" b="1" dirty="0"/>
              <a:t>未经培训合格严禁高处作业</a:t>
            </a:r>
            <a:r>
              <a:rPr lang="zh-CN" altLang="en-US" sz="1800" b="1" dirty="0"/>
              <a:t>！</a:t>
            </a:r>
            <a:endParaRPr lang="zh-CN" altLang="en-US" sz="1800" b="1" dirty="0"/>
          </a:p>
        </p:txBody>
      </p:sp>
      <p:sp>
        <p:nvSpPr>
          <p:cNvPr id="72716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72717" name="Rectangle 14"/>
          <p:cNvSpPr/>
          <p:nvPr/>
        </p:nvSpPr>
        <p:spPr>
          <a:xfrm>
            <a:off x="539750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72718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72719" name="Rectangle 19"/>
          <p:cNvSpPr/>
          <p:nvPr/>
        </p:nvSpPr>
        <p:spPr>
          <a:xfrm>
            <a:off x="4075113" y="3932238"/>
            <a:ext cx="4465637" cy="2662237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1、严格执行作业审批制度，经作业负责人批准后方可作业；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2</a:t>
            </a:r>
            <a:r>
              <a:rPr lang="zh-CN" altLang="en-US" sz="1200" dirty="0"/>
              <a:t>、高处作业人员必须经过专业技术培训及专业考试合格，持证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 </a:t>
            </a:r>
            <a:r>
              <a:rPr lang="en-US" altLang="zh-CN" sz="1200" dirty="0"/>
              <a:t>    </a:t>
            </a:r>
            <a:r>
              <a:rPr lang="zh-CN" altLang="en-US" sz="1200" dirty="0"/>
              <a:t>上岗，并必须定期进行体格检查；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3</a:t>
            </a:r>
            <a:r>
              <a:rPr lang="zh-CN" altLang="en-US" sz="1200" dirty="0"/>
              <a:t>、穿戴劳动保护用品，正确使用防坠落用品与登高器具、设备，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 </a:t>
            </a:r>
            <a:r>
              <a:rPr lang="en-US" altLang="zh-CN" sz="1200" dirty="0"/>
              <a:t>     </a:t>
            </a:r>
            <a:r>
              <a:rPr lang="zh-CN" altLang="en-US" sz="1200" dirty="0"/>
              <a:t>不符合安全要求的材料、器具、设备不得使用；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、用于高处作业的防护措施，不得擅自拆除；不准投掷工具、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材料及其他物品，易滑动、滚动的工具、材料，应防止坠落；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、施工中对高处作业的安全技术设施，发现有缺陷和隐患时，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 </a:t>
            </a:r>
            <a:r>
              <a:rPr lang="en-US" altLang="zh-CN" sz="1200" dirty="0"/>
              <a:t>     </a:t>
            </a:r>
            <a:r>
              <a:rPr lang="zh-CN" altLang="en-US" sz="1200" dirty="0"/>
              <a:t>必须及时解决；危及人身安全时，必须暂停作业；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、六级以上强风、浓雾等恶劣气候，不得进行高处作业；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200" dirty="0"/>
              <a:t>7</a:t>
            </a:r>
            <a:r>
              <a:rPr lang="zh-CN" altLang="en-US" sz="1200" dirty="0"/>
              <a:t>、脚手架搭设和拆除时，应设警戒区，并应派专人监护；严禁</a:t>
            </a:r>
            <a:endParaRPr lang="zh-CN" altLang="en-US" sz="1200" dirty="0"/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/>
              <a:t> </a:t>
            </a:r>
            <a:r>
              <a:rPr lang="en-US" altLang="zh-CN" sz="1200" dirty="0"/>
              <a:t>     </a:t>
            </a:r>
            <a:r>
              <a:rPr lang="zh-CN" altLang="en-US" sz="1200" dirty="0"/>
              <a:t>上下同时拆除。</a:t>
            </a:r>
            <a:endParaRPr lang="zh-CN" altLang="en-US" sz="12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400" dirty="0"/>
          </a:p>
        </p:txBody>
      </p:sp>
      <p:pic>
        <p:nvPicPr>
          <p:cNvPr id="72720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t="14955" r="8548"/>
          <a:stretch>
            <a:fillRect/>
          </a:stretch>
        </p:blipFill>
        <p:spPr>
          <a:xfrm>
            <a:off x="755650" y="3863975"/>
            <a:ext cx="682625" cy="758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2721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275013" y="3851275"/>
            <a:ext cx="771525" cy="885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2722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2533650" y="3825875"/>
            <a:ext cx="714375" cy="895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2723" name="图片 7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547813" y="3789363"/>
            <a:ext cx="800100" cy="885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724" name="文本框 19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0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生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产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车 间 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73731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生产车间</a:t>
            </a:r>
            <a:endParaRPr lang="zh-CN" altLang="en-US" sz="1600" b="1" dirty="0"/>
          </a:p>
        </p:txBody>
      </p:sp>
      <p:sp>
        <p:nvSpPr>
          <p:cNvPr id="73732" name="Rectangle 4"/>
          <p:cNvSpPr/>
          <p:nvPr/>
        </p:nvSpPr>
        <p:spPr>
          <a:xfrm>
            <a:off x="684213" y="3068638"/>
            <a:ext cx="1873250" cy="6492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73733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高度□中度□一般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endParaRPr lang="zh-CN" altLang="en-US" sz="1400" dirty="0"/>
          </a:p>
        </p:txBody>
      </p:sp>
      <p:sp>
        <p:nvSpPr>
          <p:cNvPr id="73734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73735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73736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、机械伤害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、触电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、物体打场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5</a:t>
            </a:r>
            <a:r>
              <a:rPr lang="zh-CN" altLang="en-US" sz="1600" dirty="0"/>
              <a:t>、噪声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6</a:t>
            </a:r>
            <a:r>
              <a:rPr lang="zh-CN" altLang="en-US" sz="1600" dirty="0"/>
              <a:t>、其他伤害</a:t>
            </a:r>
            <a:endParaRPr lang="zh-CN" altLang="en-US" sz="1600" dirty="0"/>
          </a:p>
        </p:txBody>
      </p:sp>
      <p:sp>
        <p:nvSpPr>
          <p:cNvPr id="73737" name="矩形 14"/>
          <p:cNvSpPr/>
          <p:nvPr/>
        </p:nvSpPr>
        <p:spPr>
          <a:xfrm>
            <a:off x="4138613" y="1557338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1、安全防护、操纵控制装置等故障、失控引发事故；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2、维护不当电器原件失修、老化、线路破损、绝缘、接地不良引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3、非本设备操作人员操作检查，违章操作，指挥不当，协调不好，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误操作引发事故；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200" dirty="0"/>
              <a:t>4、未按规定穿戴劳动防护用品等引发事故；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、操作过程不协调，工作物品摆放，堆置不符合安全要求引发事</a:t>
            </a:r>
            <a:endParaRPr lang="en-US" altLang="zh-CN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故；</a:t>
            </a:r>
            <a:endParaRPr lang="zh-CN" altLang="en-US" sz="12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、违规吸烟或动火动焊作业引发火灾。</a:t>
            </a:r>
            <a:endParaRPr lang="zh-CN" altLang="en-US" sz="1200" dirty="0"/>
          </a:p>
        </p:txBody>
      </p:sp>
      <p:sp>
        <p:nvSpPr>
          <p:cNvPr id="73738" name="Rectangle 10"/>
          <p:cNvSpPr/>
          <p:nvPr/>
        </p:nvSpPr>
        <p:spPr>
          <a:xfrm>
            <a:off x="4138613" y="4022725"/>
            <a:ext cx="4537075" cy="256857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1、操作人员必须经岗位培训合格方可上岗操作；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2、操作人员熟知本岗位安全操作规程，并按规程要求操作；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200" dirty="0"/>
              <a:t>3、工作前必须对设备进行检查，各部位正常方可作业；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4</a:t>
            </a:r>
            <a:r>
              <a:rPr lang="zh-CN" altLang="en-US" sz="1200" dirty="0"/>
              <a:t>、做好日常设备点检和定期检查，并定期维护保养，设备出现异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常及时报告，保证设备正常运转；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5</a:t>
            </a:r>
            <a:r>
              <a:rPr lang="zh-CN" altLang="en-US" sz="1200" dirty="0"/>
              <a:t>、操作时做好协调，两人以上操作，必须明确主要操作人员及统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      </a:t>
            </a:r>
            <a:r>
              <a:rPr lang="zh-CN" altLang="en-US" sz="1200" dirty="0"/>
              <a:t>一指挥，有序操作；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6</a:t>
            </a:r>
            <a:r>
              <a:rPr lang="zh-CN" altLang="en-US" sz="1200" dirty="0"/>
              <a:t>、操作人员必须按要求穿戴劳动防护用品；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200" dirty="0"/>
              <a:t>7</a:t>
            </a:r>
            <a:r>
              <a:rPr lang="zh-CN" altLang="en-US" sz="1200" dirty="0"/>
              <a:t>、加强安全教育培训，严格管控车间的动火动焊作业，严禁吸烟。</a:t>
            </a:r>
            <a:endParaRPr lang="zh-CN" altLang="en-US" sz="1200" dirty="0"/>
          </a:p>
          <a:p>
            <a:pPr marL="342900" lvl="0" indent="-342900">
              <a:lnSpc>
                <a:spcPct val="110000"/>
              </a:lnSpc>
              <a:buNone/>
            </a:pPr>
            <a:endParaRPr lang="zh-CN" altLang="en-US" sz="1200" dirty="0"/>
          </a:p>
          <a:p>
            <a:pPr marL="342900" lvl="0" indent="-342900">
              <a:buNone/>
            </a:pPr>
            <a:endParaRPr lang="zh-CN" altLang="en-US" sz="1200" dirty="0"/>
          </a:p>
        </p:txBody>
      </p:sp>
      <p:sp>
        <p:nvSpPr>
          <p:cNvPr id="73739" name="Rectangle 9"/>
          <p:cNvSpPr/>
          <p:nvPr/>
        </p:nvSpPr>
        <p:spPr>
          <a:xfrm>
            <a:off x="4138613" y="3733800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73740" name="Rectangle 12"/>
          <p:cNvSpPr/>
          <p:nvPr/>
        </p:nvSpPr>
        <p:spPr>
          <a:xfrm>
            <a:off x="1258888" y="4859338"/>
            <a:ext cx="273685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严禁烟火！</a:t>
            </a:r>
            <a:endParaRPr lang="zh-CN" altLang="en-US" sz="1800" b="1" dirty="0"/>
          </a:p>
        </p:txBody>
      </p:sp>
      <p:sp>
        <p:nvSpPr>
          <p:cNvPr id="73741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73742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73743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73744" name="Picture 16" descr="当心触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95513" y="3725863"/>
            <a:ext cx="727075" cy="1009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3745" name="Picture 24" descr="当心机械伤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3744913"/>
            <a:ext cx="755650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3746" name="Picture 3" descr="F:\标准化资料[模板】\6.风险点告知牌\成都爱迪空调制造有限公司安全风险告知牌\安全标志\警告标识\噪声有害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763" y="3725863"/>
            <a:ext cx="733425" cy="9794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3747" name="Picture 2" descr="F:\标准化资料[模板】\6.风险点告知牌\成都爱迪空调制造有限公司安全风险告知牌\安全标志\禁止标识\禁止烟火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213" y="3727450"/>
            <a:ext cx="712787" cy="989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3748" name="文本框 19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8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</a:rPr>
              <a:t>危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化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品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暂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存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间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75779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危化品暂存间</a:t>
            </a:r>
            <a:endParaRPr lang="zh-CN" altLang="en-US" sz="1600" b="1" dirty="0"/>
          </a:p>
        </p:txBody>
      </p:sp>
      <p:sp>
        <p:nvSpPr>
          <p:cNvPr id="75780" name="Rectangle 4"/>
          <p:cNvSpPr/>
          <p:nvPr/>
        </p:nvSpPr>
        <p:spPr>
          <a:xfrm>
            <a:off x="684213" y="3068638"/>
            <a:ext cx="1873250" cy="63976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75781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</a:t>
            </a:r>
            <a:r>
              <a:rPr lang="zh-CN" altLang="en-US" sz="1400" dirty="0">
                <a:solidFill>
                  <a:srgbClr val="FF3300"/>
                </a:solidFill>
              </a:rPr>
              <a:t>■</a:t>
            </a:r>
            <a:r>
              <a:rPr lang="zh-CN" altLang="en-US" sz="1400" dirty="0"/>
              <a:t>中度□一般□</a:t>
            </a:r>
            <a:endParaRPr lang="zh-CN" altLang="en-US" sz="1400" dirty="0"/>
          </a:p>
        </p:txBody>
      </p:sp>
      <p:sp>
        <p:nvSpPr>
          <p:cNvPr id="75782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75783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75784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、其他爆炸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、灼烫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4</a:t>
            </a:r>
            <a:r>
              <a:rPr lang="zh-CN" altLang="en-US" sz="1600" dirty="0"/>
              <a:t>、中毒和窒息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5</a:t>
            </a:r>
            <a:r>
              <a:rPr lang="zh-CN" altLang="en-US" sz="1600" dirty="0"/>
              <a:t>、其他伤害</a:t>
            </a:r>
            <a:endParaRPr lang="en-US" altLang="zh-CN" sz="1600" dirty="0"/>
          </a:p>
        </p:txBody>
      </p:sp>
      <p:sp>
        <p:nvSpPr>
          <p:cNvPr id="75785" name="矩形 14"/>
          <p:cNvSpPr/>
          <p:nvPr/>
        </p:nvSpPr>
        <p:spPr>
          <a:xfrm>
            <a:off x="4067175" y="1566863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100" dirty="0"/>
              <a:t>1、暂存间电气设备不防爆，区域内未安装可燃气体报警装置；</a:t>
            </a:r>
            <a:endParaRPr lang="zh-CN" altLang="en-US" sz="11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100" dirty="0"/>
              <a:t>2、暂存间无必要的隔离防护措施，与其他物料防火间距不足，</a:t>
            </a:r>
            <a:endParaRPr lang="zh-CN" altLang="en-US" sz="11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100" dirty="0"/>
              <a:t> </a:t>
            </a:r>
            <a:r>
              <a:rPr lang="en-US" altLang="zh-CN" sz="1100" dirty="0"/>
              <a:t>     </a:t>
            </a:r>
            <a:r>
              <a:rPr lang="zh-CN" altLang="en-US" sz="1100" dirty="0"/>
              <a:t>建筑物耐火等级不足；</a:t>
            </a:r>
            <a:endParaRPr lang="zh-CN" altLang="en-US" sz="11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100" dirty="0"/>
              <a:t>3、危险化学品过量、超期存储，禁忌物混存，各类安全间距不足；</a:t>
            </a:r>
            <a:endParaRPr lang="zh-CN" altLang="en-US" sz="11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100" dirty="0"/>
              <a:t>4、危险化学品包装、桶破损泄漏，密封不严；</a:t>
            </a:r>
            <a:endParaRPr lang="zh-CN" altLang="en-US" sz="11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100" dirty="0"/>
              <a:t>5、暂存间未张贴危险化学品安全标签，无安全技术说明书；</a:t>
            </a:r>
            <a:endParaRPr lang="zh-CN" altLang="en-US" sz="11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100" dirty="0"/>
              <a:t>6、未建立专门出入库登记台帐，无专人管理，库房未上锁；</a:t>
            </a:r>
            <a:endParaRPr lang="zh-CN" altLang="en-US" sz="11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100" dirty="0"/>
              <a:t>7、门口或室内未设置禁止烟火等安全警示标识；</a:t>
            </a:r>
            <a:endParaRPr lang="zh-CN" altLang="en-US" sz="1100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1100" dirty="0"/>
              <a:t>8、区域内灭火器缺失、配备不足、封堵、损坏或挪用。</a:t>
            </a:r>
            <a:endParaRPr lang="zh-CN" altLang="en-US" sz="1100" dirty="0"/>
          </a:p>
        </p:txBody>
      </p:sp>
      <p:sp>
        <p:nvSpPr>
          <p:cNvPr id="75786" name="Rectangle 10"/>
          <p:cNvSpPr/>
          <p:nvPr/>
        </p:nvSpPr>
        <p:spPr>
          <a:xfrm>
            <a:off x="4068763" y="3997325"/>
            <a:ext cx="4537075" cy="25733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100" dirty="0"/>
              <a:t>1、存放易燃易爆危化品的暂存间电气设备、线路应达到防爆和除静电要</a:t>
            </a:r>
            <a:endParaRPr lang="zh-CN" altLang="en-US" sz="11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100" dirty="0"/>
              <a:t>      </a:t>
            </a:r>
            <a:r>
              <a:rPr lang="zh-CN" altLang="en-US" sz="1100" dirty="0"/>
              <a:t>求；通风设施应运行良好，区域内根据存放危化品特性安装固定式可</a:t>
            </a:r>
            <a:endParaRPr lang="zh-CN" altLang="en-US" sz="11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100" dirty="0"/>
              <a:t> </a:t>
            </a:r>
            <a:r>
              <a:rPr lang="en-US" altLang="zh-CN" sz="1100" dirty="0"/>
              <a:t>     </a:t>
            </a:r>
            <a:r>
              <a:rPr lang="zh-CN" altLang="en-US" sz="1100" dirty="0"/>
              <a:t>燃或有毒有害气体报警装置；</a:t>
            </a:r>
            <a:endParaRPr lang="zh-CN" altLang="en-US" sz="11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100" dirty="0"/>
              <a:t>2、危险化学品应分类分区存放，严禁超品种、超量存放；</a:t>
            </a:r>
            <a:endParaRPr lang="zh-CN" altLang="en-US" sz="11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100" dirty="0"/>
              <a:t>3、暂存间应张贴化学品安全风险告知卡及对应的安全警示标识，张贴安</a:t>
            </a:r>
            <a:endParaRPr lang="zh-CN" altLang="en-US" sz="11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100" dirty="0"/>
              <a:t> </a:t>
            </a:r>
            <a:r>
              <a:rPr lang="en-US" altLang="zh-CN" sz="1100" dirty="0"/>
              <a:t>     </a:t>
            </a:r>
            <a:r>
              <a:rPr lang="zh-CN" altLang="en-US" sz="1100" dirty="0"/>
              <a:t>全技术说明书，标明 </a:t>
            </a:r>
            <a:r>
              <a:rPr lang="en-US" altLang="zh-CN" sz="1100" dirty="0"/>
              <a:t>     </a:t>
            </a:r>
            <a:r>
              <a:rPr lang="zh-CN" altLang="en-US" sz="1100" dirty="0"/>
              <a:t>化学品理化特性、事故类型、注意事项、应</a:t>
            </a:r>
            <a:endParaRPr lang="zh-CN" altLang="en-US" sz="11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100" dirty="0"/>
              <a:t> </a:t>
            </a:r>
            <a:r>
              <a:rPr lang="en-US" altLang="zh-CN" sz="1100" dirty="0"/>
              <a:t>      </a:t>
            </a:r>
            <a:r>
              <a:rPr lang="zh-CN" altLang="en-US" sz="1100" dirty="0"/>
              <a:t>急措施等内容；</a:t>
            </a:r>
            <a:endParaRPr lang="zh-CN" altLang="en-US" sz="11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100" dirty="0"/>
              <a:t>4</a:t>
            </a:r>
            <a:r>
              <a:rPr lang="zh-CN" altLang="en-US" sz="1100" dirty="0"/>
              <a:t>、设置专人管理，执行双人双锁制度，建立出入库登记台帐，严格进行</a:t>
            </a:r>
            <a:endParaRPr lang="zh-CN" altLang="en-US" sz="11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100" dirty="0"/>
              <a:t> </a:t>
            </a:r>
            <a:r>
              <a:rPr lang="en-US" altLang="zh-CN" sz="1100" dirty="0"/>
              <a:t>     </a:t>
            </a:r>
            <a:r>
              <a:rPr lang="zh-CN" altLang="en-US" sz="1100" dirty="0"/>
              <a:t>出入库登记管理；</a:t>
            </a:r>
            <a:endParaRPr lang="zh-CN" altLang="en-US" sz="11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100" dirty="0"/>
              <a:t>5</a:t>
            </a:r>
            <a:r>
              <a:rPr lang="zh-CN" altLang="en-US" sz="1100" dirty="0"/>
              <a:t>、配备灭火器等消防器材，消防器材定置摆放在方便、易取的位置，定</a:t>
            </a:r>
            <a:endParaRPr lang="zh-CN" altLang="en-US" sz="11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100" dirty="0"/>
              <a:t> </a:t>
            </a:r>
            <a:r>
              <a:rPr lang="en-US" altLang="zh-CN" sz="1100" dirty="0"/>
              <a:t>     </a:t>
            </a:r>
            <a:r>
              <a:rPr lang="zh-CN" altLang="en-US" sz="1100" dirty="0"/>
              <a:t>期进行检查和维护保养。</a:t>
            </a:r>
            <a:endParaRPr lang="zh-CN" altLang="en-US" sz="1100" dirty="0"/>
          </a:p>
        </p:txBody>
      </p:sp>
      <p:sp>
        <p:nvSpPr>
          <p:cNvPr id="75787" name="Rectangle 9"/>
          <p:cNvSpPr/>
          <p:nvPr/>
        </p:nvSpPr>
        <p:spPr>
          <a:xfrm>
            <a:off x="4068763" y="3708400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75788" name="Rectangle 12"/>
          <p:cNvSpPr/>
          <p:nvPr/>
        </p:nvSpPr>
        <p:spPr>
          <a:xfrm>
            <a:off x="1258888" y="4868863"/>
            <a:ext cx="273685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/>
              <a:t>严禁烟火！</a:t>
            </a:r>
            <a:endParaRPr lang="zh-CN" altLang="en-US" sz="1800" b="1" dirty="0"/>
          </a:p>
        </p:txBody>
      </p:sp>
      <p:sp>
        <p:nvSpPr>
          <p:cNvPr id="75789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75790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75791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75792" name="图片 102417" descr="当心火灾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331913" y="3863975"/>
            <a:ext cx="609600" cy="7921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5793" name="图片 102419" descr="当心爆炸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84213" y="3932238"/>
            <a:ext cx="542925" cy="7191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5794" name="图片 102421" descr="当心中毒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2074863" y="3862388"/>
            <a:ext cx="568325" cy="7889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5795" name="图片 99"/>
          <p:cNvPicPr/>
          <p:nvPr/>
        </p:nvPicPr>
        <p:blipFill>
          <a:blip r:embed="rId7"/>
          <a:stretch>
            <a:fillRect/>
          </a:stretch>
        </p:blipFill>
        <p:spPr>
          <a:xfrm>
            <a:off x="2700338" y="3829050"/>
            <a:ext cx="579437" cy="869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5796" name="Picture 2" descr="F:\标准化资料[模板】\6.风险点告知牌\成都爱迪空调制造有限公司安全风险告知牌\安全标志\禁止标识\禁止烟火.jpg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3348038" y="3870325"/>
            <a:ext cx="566737" cy="785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4778" name="文本框 25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850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zh-CN" sz="2800" b="1" dirty="0">
                <a:solidFill>
                  <a:srgbClr val="FF3300"/>
                </a:solidFill>
              </a:rPr>
              <a:t>厨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zh-CN" sz="2800" b="1" dirty="0">
                <a:solidFill>
                  <a:srgbClr val="FF3300"/>
                </a:solidFill>
              </a:rPr>
              <a:t>房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78851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厨房（天然气）</a:t>
            </a:r>
            <a:endParaRPr lang="zh-CN" altLang="en-US" sz="1600" b="1" dirty="0"/>
          </a:p>
        </p:txBody>
      </p:sp>
      <p:sp>
        <p:nvSpPr>
          <p:cNvPr id="78852" name="Rectangle 4"/>
          <p:cNvSpPr/>
          <p:nvPr/>
        </p:nvSpPr>
        <p:spPr>
          <a:xfrm>
            <a:off x="684213" y="3068638"/>
            <a:ext cx="1873250" cy="63976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78853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</a:t>
            </a:r>
            <a:r>
              <a:rPr lang="zh-CN" altLang="en-US" sz="1400" dirty="0">
                <a:sym typeface="宋体" panose="02010600030101010101" pitchFamily="2" charset="-122"/>
              </a:rPr>
              <a:t>□</a:t>
            </a:r>
            <a:r>
              <a:rPr lang="zh-CN" altLang="en-US" sz="1400" dirty="0"/>
              <a:t>中度</a:t>
            </a:r>
            <a:r>
              <a:rPr lang="zh-CN" altLang="en-US" sz="1400" dirty="0">
                <a:solidFill>
                  <a:srgbClr val="FF3300"/>
                </a:solidFill>
                <a:sym typeface="宋体" panose="02010600030101010101" pitchFamily="2" charset="-122"/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78854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78855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78856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、其他爆炸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、其他伤害</a:t>
            </a:r>
            <a:endParaRPr lang="en-US" altLang="zh-CN" sz="1600" dirty="0"/>
          </a:p>
        </p:txBody>
      </p:sp>
      <p:sp>
        <p:nvSpPr>
          <p:cNvPr id="78857" name="矩形 14"/>
          <p:cNvSpPr/>
          <p:nvPr/>
        </p:nvSpPr>
        <p:spPr>
          <a:xfrm>
            <a:off x="4067175" y="1566863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1 、明火引起天然气泄漏火灾危险；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2 、高温表面超过天然气引燃温度  （燃点 ）时，引起着火；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3 、天然气泄漏，人体产生静电引起火灾；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4 、电火花引起天然气管道泄漏火灾危险。</a:t>
            </a:r>
            <a:endParaRPr lang="zh-CN" altLang="en-US" sz="1400" dirty="0"/>
          </a:p>
        </p:txBody>
      </p:sp>
      <p:sp>
        <p:nvSpPr>
          <p:cNvPr id="78858" name="Rectangle 10"/>
          <p:cNvSpPr/>
          <p:nvPr/>
        </p:nvSpPr>
        <p:spPr>
          <a:xfrm>
            <a:off x="4068763" y="3997325"/>
            <a:ext cx="4537075" cy="25733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1 、厨房天然气安装的管道应选用合格厂家生产的管道；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2 、厨房天然气管道由有资质的公司，派人安装 、检维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400" dirty="0"/>
              <a:t>      </a:t>
            </a:r>
            <a:r>
              <a:rPr lang="zh-CN" altLang="en-US" sz="1400" dirty="0"/>
              <a:t>修；保持厨房内通风良好； 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3 、离屋顶1米以内安装可燃气体自动监测报警装置且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400" dirty="0"/>
              <a:t>      </a:t>
            </a:r>
            <a:r>
              <a:rPr lang="zh-CN" altLang="en-US" sz="1400" dirty="0"/>
              <a:t>24小时监测； 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4 、工作人员进入天然气泄漏区域前应先释放掉身上的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400" dirty="0"/>
              <a:t>      </a:t>
            </a:r>
            <a:r>
              <a:rPr lang="zh-CN" altLang="en-US" sz="1400" dirty="0"/>
              <a:t>静电；  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5 、发现天然气泄漏后，必须先关阀门，禁止任何火源，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400" dirty="0"/>
              <a:t>      </a:t>
            </a:r>
            <a:r>
              <a:rPr lang="zh-CN" altLang="en-US" sz="1400" dirty="0"/>
              <a:t>通风换气 （机械通风要用防爆风机 ）。</a:t>
            </a:r>
            <a:endParaRPr lang="zh-CN" altLang="en-US" sz="1400" dirty="0"/>
          </a:p>
        </p:txBody>
      </p:sp>
      <p:sp>
        <p:nvSpPr>
          <p:cNvPr id="78859" name="Rectangle 9"/>
          <p:cNvSpPr/>
          <p:nvPr/>
        </p:nvSpPr>
        <p:spPr>
          <a:xfrm>
            <a:off x="4068763" y="3708400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78860" name="Rectangle 12"/>
          <p:cNvSpPr/>
          <p:nvPr/>
        </p:nvSpPr>
        <p:spPr>
          <a:xfrm>
            <a:off x="1258888" y="4733925"/>
            <a:ext cx="2736850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zh-CN" sz="1800" b="1" dirty="0"/>
              <a:t>严禁未经培训操作！</a:t>
            </a:r>
            <a:endParaRPr lang="zh-CN" altLang="zh-CN" sz="18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zh-CN" sz="1800" b="1" dirty="0"/>
              <a:t>严禁烟火！</a:t>
            </a:r>
            <a:endParaRPr lang="zh-CN" altLang="zh-CN" sz="1800" b="1" dirty="0"/>
          </a:p>
        </p:txBody>
      </p:sp>
      <p:sp>
        <p:nvSpPr>
          <p:cNvPr id="78861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78862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78863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78864" name="图片 102417" descr="当心火灾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474788" y="3860800"/>
            <a:ext cx="609600" cy="7921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8865" name="图片 102419" descr="当心爆炸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84213" y="3871913"/>
            <a:ext cx="588962" cy="7794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8866" name="Picture 2" descr="F:\标准化资料[模板】\6.风险点告知牌\成都爱迪空调制造有限公司安全风险告知牌\安全标志\禁止标识\禁止烟火.jp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2360613" y="3889375"/>
            <a:ext cx="566737" cy="7858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8867" name="picture 12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3276600" y="3860800"/>
            <a:ext cx="565150" cy="831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8868" name="文本框 19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4" name="Rectangle 2"/>
          <p:cNvSpPr>
            <a:spLocks noGrp="1"/>
          </p:cNvSpPr>
          <p:nvPr>
            <p:ph type="title"/>
          </p:nvPr>
        </p:nvSpPr>
        <p:spPr>
          <a:xfrm>
            <a:off x="1371600" y="533400"/>
            <a:ext cx="6553200" cy="50482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zh-CN" sz="2800" b="1" dirty="0">
                <a:solidFill>
                  <a:srgbClr val="FF3300"/>
                </a:solidFill>
              </a:rPr>
              <a:t>厨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zh-CN" sz="2800" b="1" dirty="0">
                <a:solidFill>
                  <a:srgbClr val="FF3300"/>
                </a:solidFill>
              </a:rPr>
              <a:t>房</a:t>
            </a:r>
            <a:r>
              <a:rPr lang="en-US" altLang="zh-CN" sz="2800" b="1" dirty="0">
                <a:solidFill>
                  <a:srgbClr val="FF3300"/>
                </a:solidFill>
              </a:rPr>
              <a:t> </a:t>
            </a:r>
            <a:r>
              <a:rPr lang="zh-CN" altLang="en-US" sz="2800" b="1" dirty="0">
                <a:solidFill>
                  <a:srgbClr val="FF3300"/>
                </a:solidFill>
              </a:rPr>
              <a:t>安 全 风 险 明 白 卡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  <p:sp>
        <p:nvSpPr>
          <p:cNvPr id="79875" name="Rectangle 6"/>
          <p:cNvSpPr/>
          <p:nvPr/>
        </p:nvSpPr>
        <p:spPr>
          <a:xfrm>
            <a:off x="684213" y="1268413"/>
            <a:ext cx="1800225" cy="720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1200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/>
              <a:t>风险点名称：</a:t>
            </a:r>
            <a:endParaRPr lang="zh-CN" altLang="en-US" sz="1600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600" b="1" dirty="0"/>
              <a:t> </a:t>
            </a:r>
            <a:r>
              <a:rPr lang="zh-CN" altLang="en-US" sz="1600" b="1" dirty="0"/>
              <a:t>厨房（液化石油气）</a:t>
            </a:r>
            <a:endParaRPr lang="zh-CN" altLang="en-US" sz="1600" b="1" dirty="0"/>
          </a:p>
        </p:txBody>
      </p:sp>
      <p:sp>
        <p:nvSpPr>
          <p:cNvPr id="79876" name="Rectangle 4"/>
          <p:cNvSpPr/>
          <p:nvPr/>
        </p:nvSpPr>
        <p:spPr>
          <a:xfrm>
            <a:off x="684213" y="3068638"/>
            <a:ext cx="1873250" cy="63976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buNone/>
            </a:pPr>
            <a:r>
              <a:rPr lang="zh-CN" altLang="en-US" sz="1600" b="1" dirty="0"/>
              <a:t>管理责任人：</a:t>
            </a:r>
            <a:endParaRPr lang="zh-CN" altLang="en-US" sz="1600" b="1" dirty="0"/>
          </a:p>
        </p:txBody>
      </p:sp>
      <p:sp>
        <p:nvSpPr>
          <p:cNvPr id="79877" name="Rectangle 5"/>
          <p:cNvSpPr/>
          <p:nvPr/>
        </p:nvSpPr>
        <p:spPr>
          <a:xfrm>
            <a:off x="684213" y="2062163"/>
            <a:ext cx="1800225" cy="9350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ctr">
              <a:buNone/>
            </a:pPr>
            <a:r>
              <a:rPr lang="zh-CN" altLang="en-US" sz="1600" b="1" dirty="0"/>
              <a:t>风险等级</a:t>
            </a:r>
            <a:r>
              <a:rPr lang="zh-CN" altLang="en-US" sz="1800" b="1" dirty="0"/>
              <a:t>：</a:t>
            </a:r>
            <a:endParaRPr lang="zh-CN" altLang="en-US" sz="1800" b="1" dirty="0"/>
          </a:p>
          <a:p>
            <a:pPr marL="342900" lvl="0" indent="-342900" algn="ctr">
              <a:buNone/>
            </a:pPr>
            <a:r>
              <a:rPr lang="zh-CN" altLang="en-US" sz="1400" dirty="0"/>
              <a:t>高度</a:t>
            </a:r>
            <a:r>
              <a:rPr lang="zh-CN" altLang="en-US" sz="1400" dirty="0">
                <a:sym typeface="宋体" panose="02010600030101010101" pitchFamily="2" charset="-122"/>
              </a:rPr>
              <a:t>□</a:t>
            </a:r>
            <a:r>
              <a:rPr lang="zh-CN" altLang="en-US" sz="1400" dirty="0"/>
              <a:t>中度</a:t>
            </a:r>
            <a:r>
              <a:rPr lang="zh-CN" altLang="en-US" sz="1400" dirty="0">
                <a:solidFill>
                  <a:srgbClr val="FF3300"/>
                </a:solidFill>
                <a:sym typeface="宋体" panose="02010600030101010101" pitchFamily="2" charset="-122"/>
              </a:rPr>
              <a:t>■</a:t>
            </a:r>
            <a:r>
              <a:rPr lang="zh-CN" altLang="en-US" sz="1400" dirty="0"/>
              <a:t>一般□</a:t>
            </a:r>
            <a:endParaRPr lang="zh-CN" altLang="en-US" sz="1400" dirty="0"/>
          </a:p>
        </p:txBody>
      </p:sp>
      <p:sp>
        <p:nvSpPr>
          <p:cNvPr id="79878" name="Rectangle 8"/>
          <p:cNvSpPr/>
          <p:nvPr/>
        </p:nvSpPr>
        <p:spPr>
          <a:xfrm>
            <a:off x="2555875" y="1268413"/>
            <a:ext cx="1511300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危险因素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79879" name="Rectangle 10"/>
          <p:cNvSpPr/>
          <p:nvPr/>
        </p:nvSpPr>
        <p:spPr>
          <a:xfrm>
            <a:off x="4067175" y="1268413"/>
            <a:ext cx="45370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事    故    诱    因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79880" name="矩形 13"/>
          <p:cNvSpPr/>
          <p:nvPr/>
        </p:nvSpPr>
        <p:spPr>
          <a:xfrm>
            <a:off x="2555875" y="1557338"/>
            <a:ext cx="1511300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1</a:t>
            </a:r>
            <a:r>
              <a:rPr lang="zh-CN" altLang="en-US" sz="1600" dirty="0"/>
              <a:t>、火灾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2</a:t>
            </a:r>
            <a:r>
              <a:rPr lang="zh-CN" altLang="en-US" sz="1600" dirty="0"/>
              <a:t>、其他爆炸</a:t>
            </a:r>
            <a:endParaRPr lang="en-US" altLang="zh-CN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600" dirty="0"/>
              <a:t>3</a:t>
            </a:r>
            <a:r>
              <a:rPr lang="zh-CN" altLang="en-US" sz="1600" dirty="0"/>
              <a:t>、其他伤害</a:t>
            </a:r>
            <a:endParaRPr lang="en-US" altLang="zh-CN" sz="1600" dirty="0"/>
          </a:p>
        </p:txBody>
      </p:sp>
      <p:sp>
        <p:nvSpPr>
          <p:cNvPr id="79881" name="矩形 14"/>
          <p:cNvSpPr/>
          <p:nvPr/>
        </p:nvSpPr>
        <p:spPr>
          <a:xfrm>
            <a:off x="4067175" y="1566863"/>
            <a:ext cx="4537075" cy="2159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>
                <a:sym typeface="宋体" panose="02010600030101010101" pitchFamily="2" charset="-122"/>
              </a:rPr>
              <a:t>1 、明火引起液化石油气泄漏火灾危险；</a:t>
            </a:r>
            <a:endParaRPr lang="zh-CN" altLang="en-US" sz="1400" dirty="0">
              <a:sym typeface="宋体" panose="02010600030101010101" pitchFamily="2" charset="-122"/>
            </a:endParaRPr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>
                <a:sym typeface="宋体" panose="02010600030101010101" pitchFamily="2" charset="-122"/>
              </a:rPr>
              <a:t>2 、高温表面超过液化石油气引燃温度  （燃点 ）时，</a:t>
            </a:r>
            <a:endParaRPr lang="zh-CN" altLang="en-US" sz="1400" dirty="0">
              <a:sym typeface="宋体" panose="02010600030101010101" pitchFamily="2" charset="-122"/>
            </a:endParaRPr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>
                <a:sym typeface="宋体" panose="02010600030101010101" pitchFamily="2" charset="-122"/>
              </a:rPr>
              <a:t> </a:t>
            </a:r>
            <a:r>
              <a:rPr lang="en-US" altLang="zh-CN" sz="1400" dirty="0">
                <a:sym typeface="宋体" panose="02010600030101010101" pitchFamily="2" charset="-122"/>
              </a:rPr>
              <a:t>      </a:t>
            </a:r>
            <a:r>
              <a:rPr lang="zh-CN" altLang="en-US" sz="1400" dirty="0">
                <a:sym typeface="宋体" panose="02010600030101010101" pitchFamily="2" charset="-122"/>
              </a:rPr>
              <a:t>引起着火；</a:t>
            </a:r>
            <a:endParaRPr lang="zh-CN" altLang="en-US" sz="1400" dirty="0">
              <a:sym typeface="宋体" panose="02010600030101010101" pitchFamily="2" charset="-122"/>
            </a:endParaRPr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>
                <a:sym typeface="宋体" panose="02010600030101010101" pitchFamily="2" charset="-122"/>
              </a:rPr>
              <a:t>3 、液化石油气泄漏，人体产生静电引起火灾；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>
                <a:sym typeface="宋体" panose="02010600030101010101" pitchFamily="2" charset="-122"/>
              </a:rPr>
              <a:t>4 、电火花引起天然气管道泄漏火灾危险。</a:t>
            </a:r>
            <a:endParaRPr lang="zh-CN" altLang="en-US" sz="1400" dirty="0">
              <a:sym typeface="宋体" panose="02010600030101010101" pitchFamily="2" charset="-122"/>
            </a:endParaRPr>
          </a:p>
        </p:txBody>
      </p:sp>
      <p:sp>
        <p:nvSpPr>
          <p:cNvPr id="79882" name="Rectangle 10"/>
          <p:cNvSpPr/>
          <p:nvPr/>
        </p:nvSpPr>
        <p:spPr>
          <a:xfrm>
            <a:off x="4068763" y="3997325"/>
            <a:ext cx="4537075" cy="25733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1 、厨房液化石油气气瓶应选用合格厂家生产的产品；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2 、保持厨房内通风良好；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3 、距离地面高度1米以内安装可燃气体自动监测报警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400" dirty="0"/>
              <a:t>      </a:t>
            </a:r>
            <a:r>
              <a:rPr lang="zh-CN" altLang="en-US" sz="1400" dirty="0"/>
              <a:t>装置且24小时监测；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4 、工作人员进入液化石油气泄漏区域前应先释放掉身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400" dirty="0"/>
              <a:t>      </a:t>
            </a:r>
            <a:r>
              <a:rPr lang="zh-CN" altLang="en-US" sz="1400" dirty="0"/>
              <a:t>上的静电；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zh-CN" altLang="en-US" sz="1400" dirty="0"/>
              <a:t>5 、发现液化石油气泄漏后， 必须先关阀门，禁止任</a:t>
            </a:r>
            <a:endParaRPr lang="zh-CN" altLang="en-US" sz="1400" dirty="0"/>
          </a:p>
          <a:p>
            <a:pPr marL="342900" lvl="0" indent="-342900">
              <a:lnSpc>
                <a:spcPct val="110000"/>
              </a:lnSpc>
              <a:buNone/>
            </a:pPr>
            <a:r>
              <a:rPr lang="en-US" altLang="zh-CN" sz="1400" dirty="0"/>
              <a:t>      </a:t>
            </a:r>
            <a:r>
              <a:rPr lang="zh-CN" altLang="en-US" sz="1400" dirty="0"/>
              <a:t>何火源，通风换气（机械通风要用防爆风机）。</a:t>
            </a:r>
            <a:endParaRPr lang="zh-CN" altLang="en-US" sz="1400" dirty="0">
              <a:sym typeface="宋体" panose="02010600030101010101" pitchFamily="2" charset="-122"/>
            </a:endParaRPr>
          </a:p>
        </p:txBody>
      </p:sp>
      <p:sp>
        <p:nvSpPr>
          <p:cNvPr id="79883" name="Rectangle 9"/>
          <p:cNvSpPr/>
          <p:nvPr/>
        </p:nvSpPr>
        <p:spPr>
          <a:xfrm>
            <a:off x="4068763" y="3708400"/>
            <a:ext cx="4537075" cy="2889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</a:rPr>
              <a:t>安  全  防  范  措  施、要  求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79884" name="Rectangle 12"/>
          <p:cNvSpPr/>
          <p:nvPr/>
        </p:nvSpPr>
        <p:spPr>
          <a:xfrm>
            <a:off x="1258888" y="4868863"/>
            <a:ext cx="273685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zh-CN" sz="1800" b="1" dirty="0"/>
              <a:t>严禁烟火！</a:t>
            </a:r>
            <a:endParaRPr lang="zh-CN" altLang="zh-CN" sz="1800" b="1" dirty="0"/>
          </a:p>
        </p:txBody>
      </p:sp>
      <p:sp>
        <p:nvSpPr>
          <p:cNvPr id="79885" name="Rectangle 13"/>
          <p:cNvSpPr/>
          <p:nvPr/>
        </p:nvSpPr>
        <p:spPr>
          <a:xfrm>
            <a:off x="684213" y="5516563"/>
            <a:ext cx="3311525" cy="1079500"/>
          </a:xfrm>
          <a:prstGeom prst="rect">
            <a:avLst/>
          </a:prstGeom>
          <a:solidFill>
            <a:schemeClr val="accent1">
              <a:alpha val="56078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应急值班电话：</a:t>
            </a:r>
            <a:endParaRPr lang="zh-CN" altLang="en-US" sz="1600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dirty="0"/>
              <a:t>火警电话：119  急救电话：120</a:t>
            </a:r>
            <a:endParaRPr lang="zh-CN" altLang="en-US" sz="1600" dirty="0"/>
          </a:p>
        </p:txBody>
      </p:sp>
      <p:sp>
        <p:nvSpPr>
          <p:cNvPr id="79886" name="Rectangle 14"/>
          <p:cNvSpPr/>
          <p:nvPr/>
        </p:nvSpPr>
        <p:spPr>
          <a:xfrm>
            <a:off x="611188" y="1196975"/>
            <a:ext cx="8064500" cy="54721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79887" name="Rectangle 15"/>
          <p:cNvSpPr/>
          <p:nvPr/>
        </p:nvSpPr>
        <p:spPr>
          <a:xfrm>
            <a:off x="684213" y="4724400"/>
            <a:ext cx="576262" cy="649288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重要</a:t>
            </a:r>
            <a:endParaRPr lang="zh-CN" altLang="en-US" sz="1800" b="1" dirty="0">
              <a:solidFill>
                <a:schemeClr val="bg1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</a:rPr>
              <a:t>提示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pic>
        <p:nvPicPr>
          <p:cNvPr id="79888" name="图片 102417" descr="当心火灾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474788" y="3860800"/>
            <a:ext cx="609600" cy="7921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9889" name="图片 102419" descr="当心爆炸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84213" y="3871913"/>
            <a:ext cx="588962" cy="7794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9890" name="Picture 2" descr="F:\标准化资料[模板】\6.风险点告知牌\成都爱迪空调制造有限公司安全风险告知牌\安全标志\禁止标识\禁止烟火.jp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2360613" y="3889375"/>
            <a:ext cx="566737" cy="7858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9891" name="picture 12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3276600" y="3860800"/>
            <a:ext cx="565150" cy="831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9892" name="文本框 19"/>
          <p:cNvSpPr txBox="1"/>
          <p:nvPr/>
        </p:nvSpPr>
        <p:spPr>
          <a:xfrm>
            <a:off x="347663" y="128588"/>
            <a:ext cx="13128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dirty="0"/>
              <a:t>企业</a:t>
            </a:r>
            <a:r>
              <a:rPr lang="en-US" altLang="zh-CN" sz="1800" dirty="0"/>
              <a:t>LOGO</a:t>
            </a:r>
            <a:endParaRPr lang="zh-CN" altLang="en-US" sz="1800" dirty="0"/>
          </a:p>
        </p:txBody>
      </p:sp>
    </p:spTree>
  </p:cSld>
  <p:clrMapOvr>
    <a:masterClrMapping/>
  </p:clrMapOvr>
  <p:transition>
    <p:cover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22" name="https://photo-static-api.fotomore.com/creative/vcg/400/version23/VCG21406520475.jpg?uid=386&amp;timestamp=1721741005&amp;sign=ffaa45dd78a2d9eb2075906f8102431c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26987"/>
            <a:ext cx="9144000" cy="60991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" name="组合 5"/>
          <p:cNvGrpSpPr/>
          <p:nvPr/>
        </p:nvGrpSpPr>
        <p:grpSpPr>
          <a:xfrm>
            <a:off x="0" y="5071744"/>
            <a:ext cx="9144000" cy="1786256"/>
            <a:chOff x="-125" y="5460"/>
            <a:chExt cx="14518" cy="3117"/>
          </a:xfrm>
          <a:solidFill>
            <a:srgbClr val="00B0F0"/>
          </a:solidFill>
        </p:grpSpPr>
        <p:sp>
          <p:nvSpPr>
            <p:cNvPr id="2" name="矩形 1"/>
            <p:cNvSpPr/>
            <p:nvPr/>
          </p:nvSpPr>
          <p:spPr>
            <a:xfrm>
              <a:off x="-125" y="5460"/>
              <a:ext cx="14518" cy="3117"/>
            </a:xfrm>
            <a:prstGeom prst="rect">
              <a:avLst/>
            </a:prstGeom>
            <a:solidFill>
              <a:srgbClr val="3A6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2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187" y="6112"/>
              <a:ext cx="13576" cy="1663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6858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-150" normalizeH="0" baseline="0" noProof="1">
                  <a:ln>
                    <a:noFill/>
                  </a:ln>
                  <a:solidFill>
                    <a:schemeClr val="lt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安全风险明白卡模板</a:t>
              </a:r>
              <a:endParaRPr kumimoji="0" lang="en-US" altLang="zh-CN" sz="2800" b="1" i="0" u="none" strike="noStrike" kern="1200" cap="none" spc="-150" normalizeH="0" baseline="0" noProof="1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ctr" defTabSz="6858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-150" normalizeH="0" baseline="0" noProof="1">
                  <a:ln>
                    <a:noFill/>
                  </a:ln>
                  <a:solidFill>
                    <a:schemeClr val="lt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可以根据实际情况完善后直接打印张贴</a:t>
              </a:r>
              <a:endParaRPr kumimoji="0" lang="zh-CN" altLang="en-US" sz="2800" b="1" i="0" u="none" strike="noStrike" kern="1200" cap="none" spc="-150" normalizeH="0" baseline="0" noProof="1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</p:spTree>
  </p:cSld>
  <p:clrMapOvr>
    <a:masterClrMapping/>
  </p:clrMapOvr>
  <p:transition>
    <p:cover/>
  </p:transition>
</p:sld>
</file>

<file path=ppt/tags/tag1.xml><?xml version="1.0" encoding="utf-8"?>
<p:tagLst xmlns:p="http://schemas.openxmlformats.org/presentationml/2006/main">
  <p:tag name="KSO_WM_UNIT_FILL_FORE_SCHEMECOLOR_INDEX_1_BRIGHTNESS" val="-0.25"/>
  <p:tag name="KSO_WM_UNIT_FILL_FORE_SCHEMECOLOR_INDEX_1" val="5"/>
  <p:tag name="KSO_WM_UNIT_FILL_FORE_SCHEMECOLOR_INDEX_1_POS" val="0"/>
  <p:tag name="KSO_WM_UNIT_FILL_FORE_SCHEMECOLOR_INDEX_1_TRANS" val="0.2"/>
  <p:tag name="KSO_WM_UNIT_TEXT_FILL_FORE_SCHEMECOLOR_INDEX_BRIGHTNESS" val="0"/>
  <p:tag name="KSO_WM_UNIT_TEXT_FILL_FORE_SCHEMECOLOR_INDEX" val="2"/>
  <p:tag name="KSO_WM_UNIT_TEXT_FILL_TYPE" val="1"/>
  <p:tag name="KSO_WM_UNIT_FILL_FORE_SCHEMECOLOR_INDEX_BRIGHTNESS" val="0"/>
  <p:tag name="KSO_WM_UNIT_FILL_FORE_SCHEMECOLOR_INDEX" val="9"/>
  <p:tag name="KSO_WM_UNIT_FILL_TYPE" val="1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commondata" val="eyJoZGlkIjoiNjRiNWJiNDU4ZWZmNTJlMTVkZmM0MTUwZmFlZmYyMTEifQ=="/>
</p:tagLst>
</file>

<file path=ppt/theme/theme1.xml><?xml version="1.0" encoding="utf-8"?>
<a:theme xmlns:a="http://schemas.openxmlformats.org/drawingml/2006/main" name="更多免费课件，关注公众号：生产安全管理网。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 更多免费课件，关注公众号：生产安全管理网。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  更多免费课件，关注公众号：生产安全管理网。">
  <a:themeElements>
    <a:clrScheme name="">
      <a:dk1>
        <a:srgbClr val="000000"/>
      </a:dk1>
      <a:lt1>
        <a:srgbClr val="FFFFFF"/>
      </a:lt1>
      <a:dk2>
        <a:srgbClr val="F9F9F9"/>
      </a:dk2>
      <a:lt2>
        <a:srgbClr val="FFFFFF"/>
      </a:lt2>
      <a:accent1>
        <a:srgbClr val="137E89"/>
      </a:accent1>
      <a:accent2>
        <a:srgbClr val="084C61"/>
      </a:accent2>
      <a:accent3>
        <a:srgbClr val="DB3A33"/>
      </a:accent3>
      <a:accent4>
        <a:srgbClr val="F7B62F"/>
      </a:accent4>
      <a:accent5>
        <a:srgbClr val="66595F"/>
      </a:accent5>
      <a:accent6>
        <a:srgbClr val="57AEC9"/>
      </a:accent6>
      <a:hlink>
        <a:srgbClr val="304FFE"/>
      </a:hlink>
      <a:folHlink>
        <a:srgbClr val="492067"/>
      </a:folHlink>
    </a:clrScheme>
    <a:fontScheme name="Custom 1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chemeClr val="tx1">
              <a:lumMod val="60000"/>
              <a:lumOff val="40000"/>
            </a:schemeClr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 smtClean="0"/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更多免费课件，关注公 众号：生产安全管理网。  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 更多免费课件，关注公众号：生产安全管理网。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17763</Words>
  <Application>WPS 演示</Application>
  <PresentationFormat>全屏显示(4:3)</PresentationFormat>
  <Paragraphs>1951</Paragraphs>
  <Slides>41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41</vt:i4>
      </vt:variant>
    </vt:vector>
  </HeadingPairs>
  <TitlesOfParts>
    <vt:vector size="54" baseType="lpstr">
      <vt:lpstr>Arial</vt:lpstr>
      <vt:lpstr>宋体</vt:lpstr>
      <vt:lpstr>Wingdings</vt:lpstr>
      <vt:lpstr>微软雅黑</vt:lpstr>
      <vt:lpstr>Impact</vt:lpstr>
      <vt:lpstr>等线 Light</vt:lpstr>
      <vt:lpstr>Arial Unicode MS</vt:lpstr>
      <vt:lpstr>Calibri</vt:lpstr>
      <vt:lpstr>更多免费课件，关注公众号：生产安全管理网。</vt:lpstr>
      <vt:lpstr> 更多免费课件，关注公众号：生产安全管理网。</vt:lpstr>
      <vt:lpstr>  更多免费课件，关注公众号：生产安全管理网。</vt:lpstr>
      <vt:lpstr>更多免费课件，关注公 众号：生产安全管理网。  </vt:lpstr>
      <vt:lpstr>1_ 更多免费课件，关注公众号：生产安全管理网。</vt:lpstr>
      <vt:lpstr>PowerPoint 演示文稿</vt:lpstr>
      <vt:lpstr>PowerPoint 演示文稿</vt:lpstr>
      <vt:lpstr>目  录</vt:lpstr>
      <vt:lpstr>PowerPoint 演示文稿</vt:lpstr>
      <vt:lpstr>PowerPoint 演示文稿</vt:lpstr>
      <vt:lpstr>空 压 机 安 全 风 险 明 白 卡</vt:lpstr>
      <vt:lpstr>PowerPoint 演示文稿</vt:lpstr>
      <vt:lpstr>PowerPoint 演示文稿</vt:lpstr>
      <vt:lpstr>叉 车 安 全 风 险 明 白 卡</vt:lpstr>
      <vt:lpstr>叉 车 工 安 全 风 险 明 白 卡</vt:lpstr>
      <vt:lpstr>PowerPoint 演示文稿</vt:lpstr>
      <vt:lpstr>焊 接 岗 位 安 全 风 险 明 白 卡</vt:lpstr>
      <vt:lpstr>电 焊 机 安 全 风 险 明 白 卡</vt:lpstr>
      <vt:lpstr>点 焊 安 全 风 险 明 白 卡</vt:lpstr>
      <vt:lpstr>二氧化碳气体保护焊安全风险明白卡</vt:lpstr>
      <vt:lpstr>工 业 气 瓶 安 全 风 险 明 白 卡</vt:lpstr>
      <vt:lpstr>气 焊 气 割 作 业 安 全 风 险 明 白 卡</vt:lpstr>
      <vt:lpstr>动 火 作 业 安 全 风 险 明 白 卡</vt:lpstr>
      <vt:lpstr>PowerPoint 演示文稿</vt:lpstr>
      <vt:lpstr>手执电动工具与打磨作业安全风险明白卡</vt:lpstr>
      <vt:lpstr>起 重 机 械 安 全 风 险 明 白 卡</vt:lpstr>
      <vt:lpstr>吊 车 安 全 风 险 明 白 卡</vt:lpstr>
      <vt:lpstr>吊 装 作 业 安 全 风 险 明 白 卡</vt:lpstr>
      <vt:lpstr>行 车 安 全 风 险 明 白 卡</vt:lpstr>
      <vt:lpstr>发 电 机 安 全 风 险 明 白 卡</vt:lpstr>
      <vt:lpstr>风 扇 安 全 风 险 明 白 卡</vt:lpstr>
      <vt:lpstr>机 床 安 全 风 险 明 白 卡</vt:lpstr>
      <vt:lpstr>检、维 修 作 业 安 全 风 险 明 白 卡</vt:lpstr>
      <vt:lpstr>开 关 柜 安 全 风 险 明 白 卡</vt:lpstr>
      <vt:lpstr>PowerPoint 演示文稿</vt:lpstr>
      <vt:lpstr>车  床 安 全 风 险 明 白 卡</vt:lpstr>
      <vt:lpstr>电 工 安 全 风 险 明 白 卡</vt:lpstr>
      <vt:lpstr>机 修 工 安 全 风 险 明 白 卡</vt:lpstr>
      <vt:lpstr>临 时 用 电 作 业 安 全 风 险 明 白 卡</vt:lpstr>
      <vt:lpstr>PowerPoint 演示文稿</vt:lpstr>
      <vt:lpstr>PowerPoint 演示文稿</vt:lpstr>
      <vt:lpstr>生 产 车 间 安 全 风 险 明 白 卡</vt:lpstr>
      <vt:lpstr>危 化 品 暂 存 间 安 全 风 险 明 白 卡</vt:lpstr>
      <vt:lpstr>厨 房 安 全 风 险 明 白 卡</vt:lpstr>
      <vt:lpstr>厨 房 安 全 风 险 明 白 卡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广州会展产业商会 培训部</cp:lastModifiedBy>
  <cp:revision>11</cp:revision>
  <dcterms:created xsi:type="dcterms:W3CDTF">2012-11-15T11:46:00Z</dcterms:created>
  <dcterms:modified xsi:type="dcterms:W3CDTF">2026-06-10T07:45:42Z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2052-12.1.0.26375</vt:lpwstr>
  </property>
  <property fmtid="{D5CDD505-2E9C-101B-9397-08002B2CF9AE}" pid="3" name="ICV">
    <vt:lpwstr>98277538F494482A9236338065C4F6A5_12</vt:lpwstr>
  </property>
</Properties>
</file>